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707" r:id="rId5"/>
    <p:sldMasterId id="2147483711" r:id="rId6"/>
    <p:sldMasterId id="2147483730" r:id="rId7"/>
  </p:sldMasterIdLst>
  <p:notesMasterIdLst>
    <p:notesMasterId r:id="rId80"/>
  </p:notesMasterIdLst>
  <p:sldIdLst>
    <p:sldId id="282" r:id="rId8"/>
    <p:sldId id="3040" r:id="rId9"/>
    <p:sldId id="3137" r:id="rId10"/>
    <p:sldId id="3138" r:id="rId11"/>
    <p:sldId id="3140" r:id="rId12"/>
    <p:sldId id="3139" r:id="rId13"/>
    <p:sldId id="3020" r:id="rId14"/>
    <p:sldId id="3141" r:id="rId15"/>
    <p:sldId id="3087" r:id="rId16"/>
    <p:sldId id="3025" r:id="rId17"/>
    <p:sldId id="311" r:id="rId18"/>
    <p:sldId id="3019" r:id="rId19"/>
    <p:sldId id="3092" r:id="rId20"/>
    <p:sldId id="279" r:id="rId21"/>
    <p:sldId id="3093" r:id="rId22"/>
    <p:sldId id="3122" r:id="rId23"/>
    <p:sldId id="3016" r:id="rId24"/>
    <p:sldId id="3134" r:id="rId25"/>
    <p:sldId id="3133" r:id="rId26"/>
    <p:sldId id="3029" r:id="rId27"/>
    <p:sldId id="265" r:id="rId28"/>
    <p:sldId id="3017" r:id="rId29"/>
    <p:sldId id="3018" r:id="rId30"/>
    <p:sldId id="3128" r:id="rId31"/>
    <p:sldId id="288" r:id="rId32"/>
    <p:sldId id="3024" r:id="rId33"/>
    <p:sldId id="3026" r:id="rId34"/>
    <p:sldId id="3027" r:id="rId35"/>
    <p:sldId id="3028" r:id="rId36"/>
    <p:sldId id="3030" r:id="rId37"/>
    <p:sldId id="3031" r:id="rId38"/>
    <p:sldId id="3033" r:id="rId39"/>
    <p:sldId id="3164" r:id="rId40"/>
    <p:sldId id="3165" r:id="rId41"/>
    <p:sldId id="3055" r:id="rId42"/>
    <p:sldId id="3056" r:id="rId43"/>
    <p:sldId id="278" r:id="rId44"/>
    <p:sldId id="3094" r:id="rId45"/>
    <p:sldId id="3103" r:id="rId46"/>
    <p:sldId id="3160" r:id="rId47"/>
    <p:sldId id="3162" r:id="rId48"/>
    <p:sldId id="3161" r:id="rId49"/>
    <p:sldId id="3163" r:id="rId50"/>
    <p:sldId id="3058" r:id="rId51"/>
    <p:sldId id="3059" r:id="rId52"/>
    <p:sldId id="3095" r:id="rId53"/>
    <p:sldId id="3062" r:id="rId54"/>
    <p:sldId id="3096" r:id="rId55"/>
    <p:sldId id="3166" r:id="rId56"/>
    <p:sldId id="3063" r:id="rId57"/>
    <p:sldId id="3064" r:id="rId58"/>
    <p:sldId id="3073" r:id="rId59"/>
    <p:sldId id="3066" r:id="rId60"/>
    <p:sldId id="3067" r:id="rId61"/>
    <p:sldId id="3068" r:id="rId62"/>
    <p:sldId id="3111" r:id="rId63"/>
    <p:sldId id="3112" r:id="rId64"/>
    <p:sldId id="3114" r:id="rId65"/>
    <p:sldId id="3115" r:id="rId66"/>
    <p:sldId id="3116" r:id="rId67"/>
    <p:sldId id="3003" r:id="rId68"/>
    <p:sldId id="3132" r:id="rId69"/>
    <p:sldId id="3060" r:id="rId70"/>
    <p:sldId id="3075" r:id="rId71"/>
    <p:sldId id="3076" r:id="rId72"/>
    <p:sldId id="3074" r:id="rId73"/>
    <p:sldId id="3124" r:id="rId74"/>
    <p:sldId id="3143" r:id="rId75"/>
    <p:sldId id="3144" r:id="rId76"/>
    <p:sldId id="3145" r:id="rId77"/>
    <p:sldId id="3142" r:id="rId78"/>
    <p:sldId id="3127" r:id="rId7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AF0"/>
    <a:srgbClr val="6E7E9B"/>
    <a:srgbClr val="FFFFFF"/>
    <a:srgbClr val="00AAC8"/>
    <a:srgbClr val="FFCC00"/>
    <a:srgbClr val="DADADA"/>
    <a:srgbClr val="4B2D6D"/>
    <a:srgbClr val="E63232"/>
    <a:srgbClr val="F2F5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980" autoAdjust="0"/>
  </p:normalViewPr>
  <p:slideViewPr>
    <p:cSldViewPr snapToGrid="0" snapToObjects="1">
      <p:cViewPr varScale="1">
        <p:scale>
          <a:sx n="98" d="100"/>
          <a:sy n="98" d="100"/>
        </p:scale>
        <p:origin x="82" y="72"/>
      </p:cViewPr>
      <p:guideLst/>
    </p:cSldViewPr>
  </p:slideViewPr>
  <p:notesTextViewPr>
    <p:cViewPr>
      <p:scale>
        <a:sx n="66" d="100"/>
        <a:sy n="66" d="100"/>
      </p:scale>
      <p:origin x="0" y="-29"/>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35E635-008D-4FA2-9153-597E86B022A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F9D9C579-FB47-4851-8023-D721E4DA5F19}">
      <dgm:prSet/>
      <dgm:spPr/>
      <dgm:t>
        <a:bodyPr/>
        <a:lstStyle/>
        <a:p>
          <a:pPr>
            <a:lnSpc>
              <a:spcPct val="100000"/>
            </a:lnSpc>
            <a:defRPr cap="all"/>
          </a:pPr>
          <a:r>
            <a:rPr lang="en-US"/>
            <a:t>From Working Software</a:t>
          </a:r>
        </a:p>
      </dgm:t>
    </dgm:pt>
    <dgm:pt modelId="{4C88C53E-B193-4562-9905-0824018F0ED9}" type="parTrans" cxnId="{2079D8EA-F52B-4CC7-B988-36767A7473FD}">
      <dgm:prSet/>
      <dgm:spPr/>
      <dgm:t>
        <a:bodyPr/>
        <a:lstStyle/>
        <a:p>
          <a:endParaRPr lang="en-US"/>
        </a:p>
      </dgm:t>
    </dgm:pt>
    <dgm:pt modelId="{594539E3-91F3-4136-AC94-13D6FA8FB37C}" type="sibTrans" cxnId="{2079D8EA-F52B-4CC7-B988-36767A7473FD}">
      <dgm:prSet/>
      <dgm:spPr/>
      <dgm:t>
        <a:bodyPr/>
        <a:lstStyle/>
        <a:p>
          <a:endParaRPr lang="en-US"/>
        </a:p>
      </dgm:t>
    </dgm:pt>
    <dgm:pt modelId="{66B19C09-2EB3-457B-9ACD-DD13154AC8FA}">
      <dgm:prSet/>
      <dgm:spPr/>
      <dgm:t>
        <a:bodyPr/>
        <a:lstStyle/>
        <a:p>
          <a:pPr>
            <a:lnSpc>
              <a:spcPct val="100000"/>
            </a:lnSpc>
            <a:defRPr cap="all"/>
          </a:pPr>
          <a:r>
            <a:rPr lang="en-US" dirty="0"/>
            <a:t>To Professional software</a:t>
          </a:r>
        </a:p>
      </dgm:t>
    </dgm:pt>
    <dgm:pt modelId="{42C9001E-EEF3-44B5-BFB4-45D8EF4E4801}" type="parTrans" cxnId="{123D5B21-7291-49C1-88EC-D9847485A48F}">
      <dgm:prSet/>
      <dgm:spPr/>
      <dgm:t>
        <a:bodyPr/>
        <a:lstStyle/>
        <a:p>
          <a:endParaRPr lang="en-US"/>
        </a:p>
      </dgm:t>
    </dgm:pt>
    <dgm:pt modelId="{2691FC36-8F5D-4A32-841A-E60D58FF055A}" type="sibTrans" cxnId="{123D5B21-7291-49C1-88EC-D9847485A48F}">
      <dgm:prSet/>
      <dgm:spPr/>
      <dgm:t>
        <a:bodyPr/>
        <a:lstStyle/>
        <a:p>
          <a:endParaRPr lang="en-US"/>
        </a:p>
      </dgm:t>
    </dgm:pt>
    <dgm:pt modelId="{83321232-5C29-49F4-BE53-AC342F039373}" type="pres">
      <dgm:prSet presAssocID="{DB35E635-008D-4FA2-9153-597E86B022A1}" presName="root" presStyleCnt="0">
        <dgm:presLayoutVars>
          <dgm:dir/>
          <dgm:resizeHandles val="exact"/>
        </dgm:presLayoutVars>
      </dgm:prSet>
      <dgm:spPr/>
    </dgm:pt>
    <dgm:pt modelId="{04FA2FBC-D480-49E8-A689-8529BEF675E0}" type="pres">
      <dgm:prSet presAssocID="{F9D9C579-FB47-4851-8023-D721E4DA5F19}" presName="compNode" presStyleCnt="0"/>
      <dgm:spPr/>
    </dgm:pt>
    <dgm:pt modelId="{2DFA73AD-98F2-4BAB-B7F4-28E4079148D1}" type="pres">
      <dgm:prSet presAssocID="{F9D9C579-FB47-4851-8023-D721E4DA5F19}" presName="iconBgRect" presStyleLbl="bgShp" presStyleIdx="0" presStyleCnt="2"/>
      <dgm:spPr/>
    </dgm:pt>
    <dgm:pt modelId="{41C67EA9-4684-463F-A6F9-A0D2BC4AE342}" type="pres">
      <dgm:prSet presAssocID="{F9D9C579-FB47-4851-8023-D721E4DA5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39000C7-A4EB-4B92-9736-D9DFF69F5755}" type="pres">
      <dgm:prSet presAssocID="{F9D9C579-FB47-4851-8023-D721E4DA5F19}" presName="spaceRect" presStyleCnt="0"/>
      <dgm:spPr/>
    </dgm:pt>
    <dgm:pt modelId="{3C22B00E-E810-47A3-8C26-212E99D19D81}" type="pres">
      <dgm:prSet presAssocID="{F9D9C579-FB47-4851-8023-D721E4DA5F19}" presName="textRect" presStyleLbl="revTx" presStyleIdx="0" presStyleCnt="2">
        <dgm:presLayoutVars>
          <dgm:chMax val="1"/>
          <dgm:chPref val="1"/>
        </dgm:presLayoutVars>
      </dgm:prSet>
      <dgm:spPr/>
    </dgm:pt>
    <dgm:pt modelId="{298B13C8-A7EE-4580-A364-33475BCB14D8}" type="pres">
      <dgm:prSet presAssocID="{594539E3-91F3-4136-AC94-13D6FA8FB37C}" presName="sibTrans" presStyleCnt="0"/>
      <dgm:spPr/>
    </dgm:pt>
    <dgm:pt modelId="{F4413E8E-40FF-44CC-95E7-84B640BA6769}" type="pres">
      <dgm:prSet presAssocID="{66B19C09-2EB3-457B-9ACD-DD13154AC8FA}" presName="compNode" presStyleCnt="0"/>
      <dgm:spPr/>
    </dgm:pt>
    <dgm:pt modelId="{A0B75E59-F326-4C77-8B42-237028A9F375}" type="pres">
      <dgm:prSet presAssocID="{66B19C09-2EB3-457B-9ACD-DD13154AC8FA}" presName="iconBgRect" presStyleLbl="bgShp" presStyleIdx="1" presStyleCnt="2"/>
      <dgm:spPr/>
    </dgm:pt>
    <dgm:pt modelId="{52BE2583-5210-4B30-B71E-A7D67E26A9E2}" type="pres">
      <dgm:prSet presAssocID="{66B19C09-2EB3-457B-9ACD-DD13154AC8F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1967463-E219-437B-A819-770465A9DB71}" type="pres">
      <dgm:prSet presAssocID="{66B19C09-2EB3-457B-9ACD-DD13154AC8FA}" presName="spaceRect" presStyleCnt="0"/>
      <dgm:spPr/>
    </dgm:pt>
    <dgm:pt modelId="{7D89FB78-1616-4187-A63A-4BCE49B17F71}" type="pres">
      <dgm:prSet presAssocID="{66B19C09-2EB3-457B-9ACD-DD13154AC8FA}" presName="textRect" presStyleLbl="revTx" presStyleIdx="1" presStyleCnt="2">
        <dgm:presLayoutVars>
          <dgm:chMax val="1"/>
          <dgm:chPref val="1"/>
        </dgm:presLayoutVars>
      </dgm:prSet>
      <dgm:spPr/>
    </dgm:pt>
  </dgm:ptLst>
  <dgm:cxnLst>
    <dgm:cxn modelId="{DCBB4F00-C70A-4BA4-8D14-68E1B63D0C9C}" type="presOf" srcId="{F9D9C579-FB47-4851-8023-D721E4DA5F19}" destId="{3C22B00E-E810-47A3-8C26-212E99D19D81}" srcOrd="0" destOrd="0" presId="urn:microsoft.com/office/officeart/2018/5/layout/IconCircleLabelList"/>
    <dgm:cxn modelId="{123D5B21-7291-49C1-88EC-D9847485A48F}" srcId="{DB35E635-008D-4FA2-9153-597E86B022A1}" destId="{66B19C09-2EB3-457B-9ACD-DD13154AC8FA}" srcOrd="1" destOrd="0" parTransId="{42C9001E-EEF3-44B5-BFB4-45D8EF4E4801}" sibTransId="{2691FC36-8F5D-4A32-841A-E60D58FF055A}"/>
    <dgm:cxn modelId="{0199F44F-CF3F-4068-85BC-DC9361506E4A}" type="presOf" srcId="{DB35E635-008D-4FA2-9153-597E86B022A1}" destId="{83321232-5C29-49F4-BE53-AC342F039373}" srcOrd="0" destOrd="0" presId="urn:microsoft.com/office/officeart/2018/5/layout/IconCircleLabelList"/>
    <dgm:cxn modelId="{657F4272-4075-42AF-9A05-B76C8DAA7B06}" type="presOf" srcId="{66B19C09-2EB3-457B-9ACD-DD13154AC8FA}" destId="{7D89FB78-1616-4187-A63A-4BCE49B17F71}" srcOrd="0" destOrd="0" presId="urn:microsoft.com/office/officeart/2018/5/layout/IconCircleLabelList"/>
    <dgm:cxn modelId="{2079D8EA-F52B-4CC7-B988-36767A7473FD}" srcId="{DB35E635-008D-4FA2-9153-597E86B022A1}" destId="{F9D9C579-FB47-4851-8023-D721E4DA5F19}" srcOrd="0" destOrd="0" parTransId="{4C88C53E-B193-4562-9905-0824018F0ED9}" sibTransId="{594539E3-91F3-4136-AC94-13D6FA8FB37C}"/>
    <dgm:cxn modelId="{DB427570-FD92-4E01-B75F-C419824A4115}" type="presParOf" srcId="{83321232-5C29-49F4-BE53-AC342F039373}" destId="{04FA2FBC-D480-49E8-A689-8529BEF675E0}" srcOrd="0" destOrd="0" presId="urn:microsoft.com/office/officeart/2018/5/layout/IconCircleLabelList"/>
    <dgm:cxn modelId="{834BEAED-79E0-4F4C-836C-7B633A44AE0C}" type="presParOf" srcId="{04FA2FBC-D480-49E8-A689-8529BEF675E0}" destId="{2DFA73AD-98F2-4BAB-B7F4-28E4079148D1}" srcOrd="0" destOrd="0" presId="urn:microsoft.com/office/officeart/2018/5/layout/IconCircleLabelList"/>
    <dgm:cxn modelId="{B92A70AF-03DC-4ECA-AAD1-1F9D737C49B2}" type="presParOf" srcId="{04FA2FBC-D480-49E8-A689-8529BEF675E0}" destId="{41C67EA9-4684-463F-A6F9-A0D2BC4AE342}" srcOrd="1" destOrd="0" presId="urn:microsoft.com/office/officeart/2018/5/layout/IconCircleLabelList"/>
    <dgm:cxn modelId="{23C20690-A27A-4AD1-A34C-3BA8B08538FE}" type="presParOf" srcId="{04FA2FBC-D480-49E8-A689-8529BEF675E0}" destId="{039000C7-A4EB-4B92-9736-D9DFF69F5755}" srcOrd="2" destOrd="0" presId="urn:microsoft.com/office/officeart/2018/5/layout/IconCircleLabelList"/>
    <dgm:cxn modelId="{97A0443F-0EA4-4FC0-80AB-C09E5FDA1C8B}" type="presParOf" srcId="{04FA2FBC-D480-49E8-A689-8529BEF675E0}" destId="{3C22B00E-E810-47A3-8C26-212E99D19D81}" srcOrd="3" destOrd="0" presId="urn:microsoft.com/office/officeart/2018/5/layout/IconCircleLabelList"/>
    <dgm:cxn modelId="{A0868038-E3EF-4FD2-B1B6-4448C503C06F}" type="presParOf" srcId="{83321232-5C29-49F4-BE53-AC342F039373}" destId="{298B13C8-A7EE-4580-A364-33475BCB14D8}" srcOrd="1" destOrd="0" presId="urn:microsoft.com/office/officeart/2018/5/layout/IconCircleLabelList"/>
    <dgm:cxn modelId="{DA936D68-0543-487D-827D-47506206B5B9}" type="presParOf" srcId="{83321232-5C29-49F4-BE53-AC342F039373}" destId="{F4413E8E-40FF-44CC-95E7-84B640BA6769}" srcOrd="2" destOrd="0" presId="urn:microsoft.com/office/officeart/2018/5/layout/IconCircleLabelList"/>
    <dgm:cxn modelId="{26A8CFD1-941F-4A6E-815C-62B5E3FA6FD3}" type="presParOf" srcId="{F4413E8E-40FF-44CC-95E7-84B640BA6769}" destId="{A0B75E59-F326-4C77-8B42-237028A9F375}" srcOrd="0" destOrd="0" presId="urn:microsoft.com/office/officeart/2018/5/layout/IconCircleLabelList"/>
    <dgm:cxn modelId="{6ED013F1-CD51-46E1-B2C8-9177B3A6D915}" type="presParOf" srcId="{F4413E8E-40FF-44CC-95E7-84B640BA6769}" destId="{52BE2583-5210-4B30-B71E-A7D67E26A9E2}" srcOrd="1" destOrd="0" presId="urn:microsoft.com/office/officeart/2018/5/layout/IconCircleLabelList"/>
    <dgm:cxn modelId="{4E2DEBE4-88F4-4621-9F36-39264E6604CC}" type="presParOf" srcId="{F4413E8E-40FF-44CC-95E7-84B640BA6769}" destId="{71967463-E219-437B-A819-770465A9DB71}" srcOrd="2" destOrd="0" presId="urn:microsoft.com/office/officeart/2018/5/layout/IconCircleLabelList"/>
    <dgm:cxn modelId="{10B25953-3713-49BE-BF0A-42FE1F01CCDE}" type="presParOf" srcId="{F4413E8E-40FF-44CC-95E7-84B640BA6769}" destId="{7D89FB78-1616-4187-A63A-4BCE49B17F7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3035B5-018A-423B-8F26-FB47DA66ED6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67F65E-BCF7-4828-AB3E-EABCC95BDA47}">
      <dgm:prSet/>
      <dgm:spPr/>
      <dgm:t>
        <a:bodyPr/>
        <a:lstStyle/>
        <a:p>
          <a:pPr>
            <a:lnSpc>
              <a:spcPct val="100000"/>
            </a:lnSpc>
          </a:pPr>
          <a:r>
            <a:rPr lang="en-US" dirty="0"/>
            <a:t>Functional contract (specification and documentation)</a:t>
          </a:r>
        </a:p>
      </dgm:t>
    </dgm:pt>
    <dgm:pt modelId="{F374AFBC-E0D3-4238-BAB3-9FD2D91CC4DF}" type="parTrans" cxnId="{D84DE356-22E8-4794-8C01-DE67DF31493A}">
      <dgm:prSet/>
      <dgm:spPr/>
      <dgm:t>
        <a:bodyPr/>
        <a:lstStyle/>
        <a:p>
          <a:endParaRPr lang="en-US"/>
        </a:p>
      </dgm:t>
    </dgm:pt>
    <dgm:pt modelId="{80521FBD-D667-496E-9DE8-BE54B19031B9}" type="sibTrans" cxnId="{D84DE356-22E8-4794-8C01-DE67DF31493A}">
      <dgm:prSet/>
      <dgm:spPr/>
      <dgm:t>
        <a:bodyPr/>
        <a:lstStyle/>
        <a:p>
          <a:endParaRPr lang="en-US"/>
        </a:p>
      </dgm:t>
    </dgm:pt>
    <dgm:pt modelId="{D5757E1F-99E9-4993-9A29-CCF5F31BB504}">
      <dgm:prSet/>
      <dgm:spPr/>
      <dgm:t>
        <a:bodyPr/>
        <a:lstStyle/>
        <a:p>
          <a:pPr>
            <a:lnSpc>
              <a:spcPct val="100000"/>
            </a:lnSpc>
          </a:pPr>
          <a:r>
            <a:rPr lang="en-US" dirty="0"/>
            <a:t>Quick (REPL) feedback cycle for developer</a:t>
          </a:r>
        </a:p>
      </dgm:t>
    </dgm:pt>
    <dgm:pt modelId="{1AD72E7A-3125-4D6B-9A1C-3703BFBDBB57}" type="parTrans" cxnId="{D2C99657-FFC5-4642-8E40-4E355BC47533}">
      <dgm:prSet/>
      <dgm:spPr/>
      <dgm:t>
        <a:bodyPr/>
        <a:lstStyle/>
        <a:p>
          <a:endParaRPr lang="en-US"/>
        </a:p>
      </dgm:t>
    </dgm:pt>
    <dgm:pt modelId="{E0E5BE00-E8C6-490D-AEE8-E63721A955AE}" type="sibTrans" cxnId="{D2C99657-FFC5-4642-8E40-4E355BC47533}">
      <dgm:prSet/>
      <dgm:spPr/>
      <dgm:t>
        <a:bodyPr/>
        <a:lstStyle/>
        <a:p>
          <a:endParaRPr lang="en-US"/>
        </a:p>
      </dgm:t>
    </dgm:pt>
    <dgm:pt modelId="{CB110A43-73BC-45F2-A1FD-5F37DDF52424}">
      <dgm:prSet/>
      <dgm:spPr/>
      <dgm:t>
        <a:bodyPr/>
        <a:lstStyle/>
        <a:p>
          <a:pPr>
            <a:lnSpc>
              <a:spcPct val="100000"/>
            </a:lnSpc>
          </a:pPr>
          <a:r>
            <a:rPr lang="en-US" dirty="0"/>
            <a:t>Proof of “working”</a:t>
          </a:r>
        </a:p>
      </dgm:t>
    </dgm:pt>
    <dgm:pt modelId="{023262B8-267B-4C96-961E-4982060E1127}" type="parTrans" cxnId="{103BA3DF-76F2-4573-8CF9-4F6B8BA961B3}">
      <dgm:prSet/>
      <dgm:spPr/>
      <dgm:t>
        <a:bodyPr/>
        <a:lstStyle/>
        <a:p>
          <a:endParaRPr lang="en-US"/>
        </a:p>
      </dgm:t>
    </dgm:pt>
    <dgm:pt modelId="{C0B95E14-DFF9-44FC-9063-C40447648D7D}" type="sibTrans" cxnId="{103BA3DF-76F2-4573-8CF9-4F6B8BA961B3}">
      <dgm:prSet/>
      <dgm:spPr/>
      <dgm:t>
        <a:bodyPr/>
        <a:lstStyle/>
        <a:p>
          <a:endParaRPr lang="en-US"/>
        </a:p>
      </dgm:t>
    </dgm:pt>
    <dgm:pt modelId="{F07B91DC-6037-45BF-BE74-AA841E5A1566}">
      <dgm:prSet/>
      <dgm:spPr/>
      <dgm:t>
        <a:bodyPr/>
        <a:lstStyle/>
        <a:p>
          <a:pPr>
            <a:lnSpc>
              <a:spcPct val="100000"/>
            </a:lnSpc>
          </a:pPr>
          <a:r>
            <a:rPr lang="en-US" dirty="0"/>
            <a:t>Insulator that allows </a:t>
          </a:r>
        </a:p>
      </dgm:t>
    </dgm:pt>
    <dgm:pt modelId="{ED756DCF-FD66-4B13-8036-443F5DCD86B8}" type="parTrans" cxnId="{3D9088E9-9186-4896-AE82-4D93866C315D}">
      <dgm:prSet/>
      <dgm:spPr/>
      <dgm:t>
        <a:bodyPr/>
        <a:lstStyle/>
        <a:p>
          <a:endParaRPr lang="en-US"/>
        </a:p>
      </dgm:t>
    </dgm:pt>
    <dgm:pt modelId="{C7FA21ED-E075-461D-B68C-DA20FC5739B9}" type="sibTrans" cxnId="{3D9088E9-9186-4896-AE82-4D93866C315D}">
      <dgm:prSet/>
      <dgm:spPr/>
      <dgm:t>
        <a:bodyPr/>
        <a:lstStyle/>
        <a:p>
          <a:endParaRPr lang="en-US"/>
        </a:p>
      </dgm:t>
    </dgm:pt>
    <dgm:pt modelId="{F9384378-21BD-4DD8-935A-02853B341ED3}">
      <dgm:prSet/>
      <dgm:spPr/>
      <dgm:t>
        <a:bodyPr/>
        <a:lstStyle/>
        <a:p>
          <a:pPr>
            <a:lnSpc>
              <a:spcPct val="100000"/>
            </a:lnSpc>
          </a:pPr>
          <a:r>
            <a:rPr lang="en-US" dirty="0"/>
            <a:t>refactoring and code optimizations</a:t>
          </a:r>
        </a:p>
      </dgm:t>
    </dgm:pt>
    <dgm:pt modelId="{BAFB5906-96BB-4C74-8C05-EA5AAE5BBC1B}" type="parTrans" cxnId="{C511CD23-C153-4F45-A872-FF2E466545B4}">
      <dgm:prSet/>
      <dgm:spPr/>
      <dgm:t>
        <a:bodyPr/>
        <a:lstStyle/>
        <a:p>
          <a:endParaRPr lang="en-US"/>
        </a:p>
      </dgm:t>
    </dgm:pt>
    <dgm:pt modelId="{2DD10797-938E-4143-A7F5-75D5DCBD883C}" type="sibTrans" cxnId="{C511CD23-C153-4F45-A872-FF2E466545B4}">
      <dgm:prSet/>
      <dgm:spPr/>
      <dgm:t>
        <a:bodyPr/>
        <a:lstStyle/>
        <a:p>
          <a:endParaRPr lang="en-US"/>
        </a:p>
      </dgm:t>
    </dgm:pt>
    <dgm:pt modelId="{DBAAA5B8-070E-4797-982C-5C7314687F9E}">
      <dgm:prSet/>
      <dgm:spPr/>
      <dgm:t>
        <a:bodyPr/>
        <a:lstStyle/>
        <a:p>
          <a:pPr>
            <a:lnSpc>
              <a:spcPct val="100000"/>
            </a:lnSpc>
          </a:pPr>
          <a:r>
            <a:rPr lang="en-US" dirty="0"/>
            <a:t>technical upgrades</a:t>
          </a:r>
        </a:p>
      </dgm:t>
    </dgm:pt>
    <dgm:pt modelId="{DE15B714-BD3A-4935-806B-4E4B1A3E8E34}" type="parTrans" cxnId="{8D5345E7-BA79-4F8D-BA1A-43CF2CB6C5CB}">
      <dgm:prSet/>
      <dgm:spPr/>
      <dgm:t>
        <a:bodyPr/>
        <a:lstStyle/>
        <a:p>
          <a:endParaRPr lang="en-US"/>
        </a:p>
      </dgm:t>
    </dgm:pt>
    <dgm:pt modelId="{34C6344E-118C-4041-A26D-D3641196789B}" type="sibTrans" cxnId="{8D5345E7-BA79-4F8D-BA1A-43CF2CB6C5CB}">
      <dgm:prSet/>
      <dgm:spPr/>
      <dgm:t>
        <a:bodyPr/>
        <a:lstStyle/>
        <a:p>
          <a:endParaRPr lang="en-US"/>
        </a:p>
      </dgm:t>
    </dgm:pt>
    <dgm:pt modelId="{B5DB614E-1041-4F1F-8C8F-A1511F75CDDE}">
      <dgm:prSet/>
      <dgm:spPr/>
      <dgm:t>
        <a:bodyPr/>
        <a:lstStyle/>
        <a:p>
          <a:pPr>
            <a:lnSpc>
              <a:spcPct val="100000"/>
            </a:lnSpc>
          </a:pPr>
          <a:r>
            <a:rPr lang="en-US" dirty="0"/>
            <a:t>Regression detector </a:t>
          </a:r>
        </a:p>
      </dgm:t>
    </dgm:pt>
    <dgm:pt modelId="{F5327120-F65C-41C3-9237-9F405B3562D7}" type="parTrans" cxnId="{030AB87D-2382-4EB1-BAE5-655F5AF74812}">
      <dgm:prSet/>
      <dgm:spPr/>
      <dgm:t>
        <a:bodyPr/>
        <a:lstStyle/>
        <a:p>
          <a:endParaRPr lang="en-US"/>
        </a:p>
      </dgm:t>
    </dgm:pt>
    <dgm:pt modelId="{128FF888-CC07-4C8A-80BB-02A46C42EDF3}" type="sibTrans" cxnId="{030AB87D-2382-4EB1-BAE5-655F5AF74812}">
      <dgm:prSet/>
      <dgm:spPr/>
      <dgm:t>
        <a:bodyPr/>
        <a:lstStyle/>
        <a:p>
          <a:endParaRPr lang="en-US"/>
        </a:p>
      </dgm:t>
    </dgm:pt>
    <dgm:pt modelId="{5D503B5D-45FE-4437-94D8-2E526D44A6B2}">
      <dgm:prSet/>
      <dgm:spPr/>
      <dgm:t>
        <a:bodyPr/>
        <a:lstStyle/>
        <a:p>
          <a:pPr>
            <a:lnSpc>
              <a:spcPct val="100000"/>
            </a:lnSpc>
          </a:pPr>
          <a:r>
            <a:rPr lang="en-US" dirty="0"/>
            <a:t>for things changed</a:t>
          </a:r>
        </a:p>
      </dgm:t>
    </dgm:pt>
    <dgm:pt modelId="{EFD71F62-57CD-4F24-BC75-6A699D083C4C}" type="parTrans" cxnId="{45798BF3-0667-4309-9D6F-4897BFD0763D}">
      <dgm:prSet/>
      <dgm:spPr/>
      <dgm:t>
        <a:bodyPr/>
        <a:lstStyle/>
        <a:p>
          <a:endParaRPr lang="en-US"/>
        </a:p>
      </dgm:t>
    </dgm:pt>
    <dgm:pt modelId="{5BBC7F46-BACB-49E4-A7B1-386715BCDC8E}" type="sibTrans" cxnId="{45798BF3-0667-4309-9D6F-4897BFD0763D}">
      <dgm:prSet/>
      <dgm:spPr/>
      <dgm:t>
        <a:bodyPr/>
        <a:lstStyle/>
        <a:p>
          <a:endParaRPr lang="en-US"/>
        </a:p>
      </dgm:t>
    </dgm:pt>
    <dgm:pt modelId="{8AC6D852-6498-4E83-BFB7-FFEC3A1B8B18}">
      <dgm:prSet/>
      <dgm:spPr/>
      <dgm:t>
        <a:bodyPr/>
        <a:lstStyle/>
        <a:p>
          <a:pPr>
            <a:lnSpc>
              <a:spcPct val="100000"/>
            </a:lnSpc>
          </a:pPr>
          <a:r>
            <a:rPr lang="en-US"/>
            <a:t>Health indicator &amp; Smoke detector</a:t>
          </a:r>
        </a:p>
      </dgm:t>
    </dgm:pt>
    <dgm:pt modelId="{1702FCDC-5D51-440A-B787-DDD9C547A3E7}" type="parTrans" cxnId="{91A4B37C-A400-4BD1-A48D-FDBEDBF1835D}">
      <dgm:prSet/>
      <dgm:spPr/>
      <dgm:t>
        <a:bodyPr/>
        <a:lstStyle/>
        <a:p>
          <a:endParaRPr lang="en-US"/>
        </a:p>
      </dgm:t>
    </dgm:pt>
    <dgm:pt modelId="{45E39DD2-1B5F-44D2-B25C-1932716AF55E}" type="sibTrans" cxnId="{91A4B37C-A400-4BD1-A48D-FDBEDBF1835D}">
      <dgm:prSet/>
      <dgm:spPr/>
      <dgm:t>
        <a:bodyPr/>
        <a:lstStyle/>
        <a:p>
          <a:endParaRPr lang="en-US"/>
        </a:p>
      </dgm:t>
    </dgm:pt>
    <dgm:pt modelId="{85F5022B-EEA9-4E4B-9ACA-D38D2701A110}">
      <dgm:prSet/>
      <dgm:spPr/>
      <dgm:t>
        <a:bodyPr/>
        <a:lstStyle/>
        <a:p>
          <a:pPr>
            <a:lnSpc>
              <a:spcPct val="100000"/>
            </a:lnSpc>
          </a:pPr>
          <a:r>
            <a:rPr lang="en-US"/>
            <a:t>Reference for (re)using code</a:t>
          </a:r>
        </a:p>
      </dgm:t>
    </dgm:pt>
    <dgm:pt modelId="{45942F96-E15F-46CD-9154-560AF178BEFA}" type="parTrans" cxnId="{855AFE58-FE83-421C-9F7E-8D7BEB93B82D}">
      <dgm:prSet/>
      <dgm:spPr/>
      <dgm:t>
        <a:bodyPr/>
        <a:lstStyle/>
        <a:p>
          <a:endParaRPr lang="en-US"/>
        </a:p>
      </dgm:t>
    </dgm:pt>
    <dgm:pt modelId="{1ED1FC9B-51C3-4B55-9562-913C8B736D0F}" type="sibTrans" cxnId="{855AFE58-FE83-421C-9F7E-8D7BEB93B82D}">
      <dgm:prSet/>
      <dgm:spPr/>
      <dgm:t>
        <a:bodyPr/>
        <a:lstStyle/>
        <a:p>
          <a:endParaRPr lang="en-US"/>
        </a:p>
      </dgm:t>
    </dgm:pt>
    <dgm:pt modelId="{F42284E5-C874-44D9-8511-43E14C2323F4}">
      <dgm:prSet/>
      <dgm:spPr/>
      <dgm:t>
        <a:bodyPr/>
        <a:lstStyle/>
        <a:p>
          <a:pPr>
            <a:lnSpc>
              <a:spcPct val="100000"/>
            </a:lnSpc>
          </a:pPr>
          <a:r>
            <a:rPr lang="en-US"/>
            <a:t>and </a:t>
          </a:r>
          <a:r>
            <a:rPr lang="en-US" dirty="0"/>
            <a:t>things unchanged but impacted by changes</a:t>
          </a:r>
        </a:p>
      </dgm:t>
    </dgm:pt>
    <dgm:pt modelId="{A331812F-9771-4CD6-9DCC-D47AE0018343}" type="parTrans" cxnId="{DDC21CE8-343F-4609-BEBF-EC1BC3B92DED}">
      <dgm:prSet/>
      <dgm:spPr/>
      <dgm:t>
        <a:bodyPr/>
        <a:lstStyle/>
        <a:p>
          <a:endParaRPr lang="en-US"/>
        </a:p>
      </dgm:t>
    </dgm:pt>
    <dgm:pt modelId="{1EBF9BC5-D9FE-4AEC-851F-7C79CA24DCFF}" type="sibTrans" cxnId="{DDC21CE8-343F-4609-BEBF-EC1BC3B92DED}">
      <dgm:prSet/>
      <dgm:spPr/>
      <dgm:t>
        <a:bodyPr/>
        <a:lstStyle/>
        <a:p>
          <a:endParaRPr lang="en-US"/>
        </a:p>
      </dgm:t>
    </dgm:pt>
    <dgm:pt modelId="{4DB73943-F4AA-4820-8D85-BABE8F82DBA7}" type="pres">
      <dgm:prSet presAssocID="{073035B5-018A-423B-8F26-FB47DA66ED65}" presName="root" presStyleCnt="0">
        <dgm:presLayoutVars>
          <dgm:dir/>
          <dgm:resizeHandles val="exact"/>
        </dgm:presLayoutVars>
      </dgm:prSet>
      <dgm:spPr/>
    </dgm:pt>
    <dgm:pt modelId="{3C12B5EF-641C-4701-9EAD-93E85EAC40F4}" type="pres">
      <dgm:prSet presAssocID="{C467F65E-BCF7-4828-AB3E-EABCC95BDA47}" presName="compNode" presStyleCnt="0"/>
      <dgm:spPr/>
    </dgm:pt>
    <dgm:pt modelId="{664F87C0-3CF3-4F4A-A1FD-331876655C01}" type="pres">
      <dgm:prSet presAssocID="{C467F65E-BCF7-4828-AB3E-EABCC95BDA47}" presName="bgRect" presStyleLbl="bgShp" presStyleIdx="0" presStyleCnt="7"/>
      <dgm:spPr/>
    </dgm:pt>
    <dgm:pt modelId="{A02D55A7-5A36-45ED-8BC2-DCDD721695F7}" type="pres">
      <dgm:prSet presAssocID="{C467F65E-BCF7-4828-AB3E-EABCC95BDA4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950D2043-B9C2-4D1C-94AA-8306220404E1}" type="pres">
      <dgm:prSet presAssocID="{C467F65E-BCF7-4828-AB3E-EABCC95BDA47}" presName="spaceRect" presStyleCnt="0"/>
      <dgm:spPr/>
    </dgm:pt>
    <dgm:pt modelId="{0BF8FFFE-4ED6-422A-BB7A-48954E970CCE}" type="pres">
      <dgm:prSet presAssocID="{C467F65E-BCF7-4828-AB3E-EABCC95BDA47}" presName="parTx" presStyleLbl="revTx" presStyleIdx="0" presStyleCnt="9">
        <dgm:presLayoutVars>
          <dgm:chMax val="0"/>
          <dgm:chPref val="0"/>
        </dgm:presLayoutVars>
      </dgm:prSet>
      <dgm:spPr/>
    </dgm:pt>
    <dgm:pt modelId="{F70FFC9E-4A11-490B-8602-BAE99C460BA5}" type="pres">
      <dgm:prSet presAssocID="{80521FBD-D667-496E-9DE8-BE54B19031B9}" presName="sibTrans" presStyleCnt="0"/>
      <dgm:spPr/>
    </dgm:pt>
    <dgm:pt modelId="{D65318F5-DF8A-4918-8B17-64C7A494B527}" type="pres">
      <dgm:prSet presAssocID="{D5757E1F-99E9-4993-9A29-CCF5F31BB504}" presName="compNode" presStyleCnt="0"/>
      <dgm:spPr/>
    </dgm:pt>
    <dgm:pt modelId="{87CBA29B-6FA3-4768-8D48-42EC8A19921C}" type="pres">
      <dgm:prSet presAssocID="{D5757E1F-99E9-4993-9A29-CCF5F31BB504}" presName="bgRect" presStyleLbl="bgShp" presStyleIdx="1" presStyleCnt="7"/>
      <dgm:spPr/>
    </dgm:pt>
    <dgm:pt modelId="{BDFB840D-A853-415B-A75F-DCBCD74FD494}" type="pres">
      <dgm:prSet presAssocID="{D5757E1F-99E9-4993-9A29-CCF5F31BB50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8946F153-C38D-4A23-B51E-2DDAFACF2846}" type="pres">
      <dgm:prSet presAssocID="{D5757E1F-99E9-4993-9A29-CCF5F31BB504}" presName="spaceRect" presStyleCnt="0"/>
      <dgm:spPr/>
    </dgm:pt>
    <dgm:pt modelId="{274A08BA-3370-4CD4-B222-4859FCD2BCDC}" type="pres">
      <dgm:prSet presAssocID="{D5757E1F-99E9-4993-9A29-CCF5F31BB504}" presName="parTx" presStyleLbl="revTx" presStyleIdx="1" presStyleCnt="9">
        <dgm:presLayoutVars>
          <dgm:chMax val="0"/>
          <dgm:chPref val="0"/>
        </dgm:presLayoutVars>
      </dgm:prSet>
      <dgm:spPr/>
    </dgm:pt>
    <dgm:pt modelId="{114F51F4-2058-44E6-8348-35B051228384}" type="pres">
      <dgm:prSet presAssocID="{E0E5BE00-E8C6-490D-AEE8-E63721A955AE}" presName="sibTrans" presStyleCnt="0"/>
      <dgm:spPr/>
    </dgm:pt>
    <dgm:pt modelId="{7ADF1961-B379-47DE-B335-D45A4909D6FA}" type="pres">
      <dgm:prSet presAssocID="{CB110A43-73BC-45F2-A1FD-5F37DDF52424}" presName="compNode" presStyleCnt="0"/>
      <dgm:spPr/>
    </dgm:pt>
    <dgm:pt modelId="{854A1121-E43F-45EB-AA18-1A4813D9243E}" type="pres">
      <dgm:prSet presAssocID="{CB110A43-73BC-45F2-A1FD-5F37DDF52424}" presName="bgRect" presStyleLbl="bgShp" presStyleIdx="2" presStyleCnt="7"/>
      <dgm:spPr/>
    </dgm:pt>
    <dgm:pt modelId="{CA901047-0D67-49AB-95CC-3F782DF99F5C}" type="pres">
      <dgm:prSet presAssocID="{CB110A43-73BC-45F2-A1FD-5F37DDF5242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8A1E7D38-F61A-4D5A-93A7-307367EEF869}" type="pres">
      <dgm:prSet presAssocID="{CB110A43-73BC-45F2-A1FD-5F37DDF52424}" presName="spaceRect" presStyleCnt="0"/>
      <dgm:spPr/>
    </dgm:pt>
    <dgm:pt modelId="{7422D9BC-E79A-4535-AA24-B103B3239699}" type="pres">
      <dgm:prSet presAssocID="{CB110A43-73BC-45F2-A1FD-5F37DDF52424}" presName="parTx" presStyleLbl="revTx" presStyleIdx="2" presStyleCnt="9">
        <dgm:presLayoutVars>
          <dgm:chMax val="0"/>
          <dgm:chPref val="0"/>
        </dgm:presLayoutVars>
      </dgm:prSet>
      <dgm:spPr/>
    </dgm:pt>
    <dgm:pt modelId="{809DD4F4-ECB9-4EED-BDED-499BBF276BF5}" type="pres">
      <dgm:prSet presAssocID="{C0B95E14-DFF9-44FC-9063-C40447648D7D}" presName="sibTrans" presStyleCnt="0"/>
      <dgm:spPr/>
    </dgm:pt>
    <dgm:pt modelId="{4D081074-D78C-412B-8CD3-48C669616A2F}" type="pres">
      <dgm:prSet presAssocID="{F07B91DC-6037-45BF-BE74-AA841E5A1566}" presName="compNode" presStyleCnt="0"/>
      <dgm:spPr/>
    </dgm:pt>
    <dgm:pt modelId="{D9ACCA29-FE63-41C7-AD9D-4BD6AD96961F}" type="pres">
      <dgm:prSet presAssocID="{F07B91DC-6037-45BF-BE74-AA841E5A1566}" presName="bgRect" presStyleLbl="bgShp" presStyleIdx="3" presStyleCnt="7"/>
      <dgm:spPr/>
    </dgm:pt>
    <dgm:pt modelId="{F4E74241-CEAF-453F-8B65-24B795F40F3A}" type="pres">
      <dgm:prSet presAssocID="{F07B91DC-6037-45BF-BE74-AA841E5A156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9DE25C5-F14F-49C4-A25C-3C942B17A662}" type="pres">
      <dgm:prSet presAssocID="{F07B91DC-6037-45BF-BE74-AA841E5A1566}" presName="spaceRect" presStyleCnt="0"/>
      <dgm:spPr/>
    </dgm:pt>
    <dgm:pt modelId="{D53818DB-1D12-4F28-B97D-A863C7D0F079}" type="pres">
      <dgm:prSet presAssocID="{F07B91DC-6037-45BF-BE74-AA841E5A1566}" presName="parTx" presStyleLbl="revTx" presStyleIdx="3" presStyleCnt="9">
        <dgm:presLayoutVars>
          <dgm:chMax val="0"/>
          <dgm:chPref val="0"/>
        </dgm:presLayoutVars>
      </dgm:prSet>
      <dgm:spPr/>
    </dgm:pt>
    <dgm:pt modelId="{BEC45568-0AFF-4246-99CB-E2E51D60B4A0}" type="pres">
      <dgm:prSet presAssocID="{F07B91DC-6037-45BF-BE74-AA841E5A1566}" presName="desTx" presStyleLbl="revTx" presStyleIdx="4" presStyleCnt="9">
        <dgm:presLayoutVars/>
      </dgm:prSet>
      <dgm:spPr/>
    </dgm:pt>
    <dgm:pt modelId="{417B8A79-1C34-4D03-ACD8-1E48C971F082}" type="pres">
      <dgm:prSet presAssocID="{C7FA21ED-E075-461D-B68C-DA20FC5739B9}" presName="sibTrans" presStyleCnt="0"/>
      <dgm:spPr/>
    </dgm:pt>
    <dgm:pt modelId="{1D9271C7-6E59-498F-BC29-6ECE720C0AC2}" type="pres">
      <dgm:prSet presAssocID="{B5DB614E-1041-4F1F-8C8F-A1511F75CDDE}" presName="compNode" presStyleCnt="0"/>
      <dgm:spPr/>
    </dgm:pt>
    <dgm:pt modelId="{6C505001-F5FA-4DE3-BE9E-0CDCDB259DEC}" type="pres">
      <dgm:prSet presAssocID="{B5DB614E-1041-4F1F-8C8F-A1511F75CDDE}" presName="bgRect" presStyleLbl="bgShp" presStyleIdx="4" presStyleCnt="7"/>
      <dgm:spPr/>
    </dgm:pt>
    <dgm:pt modelId="{8D3F9597-A817-4972-8DEE-1DB4E9931D05}" type="pres">
      <dgm:prSet presAssocID="{B5DB614E-1041-4F1F-8C8F-A1511F75CDD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ward trend"/>
        </a:ext>
      </dgm:extLst>
    </dgm:pt>
    <dgm:pt modelId="{0E7E541A-2958-4936-B52F-1F971CAAFFDF}" type="pres">
      <dgm:prSet presAssocID="{B5DB614E-1041-4F1F-8C8F-A1511F75CDDE}" presName="spaceRect" presStyleCnt="0"/>
      <dgm:spPr/>
    </dgm:pt>
    <dgm:pt modelId="{7265ADA6-B37A-47C7-84B0-A0D54EFC7197}" type="pres">
      <dgm:prSet presAssocID="{B5DB614E-1041-4F1F-8C8F-A1511F75CDDE}" presName="parTx" presStyleLbl="revTx" presStyleIdx="5" presStyleCnt="9">
        <dgm:presLayoutVars>
          <dgm:chMax val="0"/>
          <dgm:chPref val="0"/>
        </dgm:presLayoutVars>
      </dgm:prSet>
      <dgm:spPr/>
    </dgm:pt>
    <dgm:pt modelId="{553093DE-8404-49A6-BC64-9E22067167E7}" type="pres">
      <dgm:prSet presAssocID="{B5DB614E-1041-4F1F-8C8F-A1511F75CDDE}" presName="desTx" presStyleLbl="revTx" presStyleIdx="6" presStyleCnt="9">
        <dgm:presLayoutVars/>
      </dgm:prSet>
      <dgm:spPr/>
    </dgm:pt>
    <dgm:pt modelId="{70248978-8D89-4AC6-8C39-59DB8015B354}" type="pres">
      <dgm:prSet presAssocID="{128FF888-CC07-4C8A-80BB-02A46C42EDF3}" presName="sibTrans" presStyleCnt="0"/>
      <dgm:spPr/>
    </dgm:pt>
    <dgm:pt modelId="{A1795CE9-4A0C-47FF-AB2D-EFA5142A6308}" type="pres">
      <dgm:prSet presAssocID="{8AC6D852-6498-4E83-BFB7-FFEC3A1B8B18}" presName="compNode" presStyleCnt="0"/>
      <dgm:spPr/>
    </dgm:pt>
    <dgm:pt modelId="{89F10073-5D49-41A4-BA48-F386E780F0A0}" type="pres">
      <dgm:prSet presAssocID="{8AC6D852-6498-4E83-BFB7-FFEC3A1B8B18}" presName="bgRect" presStyleLbl="bgShp" presStyleIdx="5" presStyleCnt="7"/>
      <dgm:spPr/>
    </dgm:pt>
    <dgm:pt modelId="{D990DAD5-29D2-4457-9DFC-039E888B2CD8}" type="pres">
      <dgm:prSet presAssocID="{8AC6D852-6498-4E83-BFB7-FFEC3A1B8B1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oking"/>
        </a:ext>
      </dgm:extLst>
    </dgm:pt>
    <dgm:pt modelId="{104DC785-C8C1-42CE-B242-5CE617D9BE63}" type="pres">
      <dgm:prSet presAssocID="{8AC6D852-6498-4E83-BFB7-FFEC3A1B8B18}" presName="spaceRect" presStyleCnt="0"/>
      <dgm:spPr/>
    </dgm:pt>
    <dgm:pt modelId="{26B208C7-F509-484F-B3A3-0C49224EEDDD}" type="pres">
      <dgm:prSet presAssocID="{8AC6D852-6498-4E83-BFB7-FFEC3A1B8B18}" presName="parTx" presStyleLbl="revTx" presStyleIdx="7" presStyleCnt="9">
        <dgm:presLayoutVars>
          <dgm:chMax val="0"/>
          <dgm:chPref val="0"/>
        </dgm:presLayoutVars>
      </dgm:prSet>
      <dgm:spPr/>
    </dgm:pt>
    <dgm:pt modelId="{CEBA0484-2C72-409C-868E-7E166BC462AD}" type="pres">
      <dgm:prSet presAssocID="{45E39DD2-1B5F-44D2-B25C-1932716AF55E}" presName="sibTrans" presStyleCnt="0"/>
      <dgm:spPr/>
    </dgm:pt>
    <dgm:pt modelId="{33B5CE13-0E27-45ED-A5D8-BFF238A500B0}" type="pres">
      <dgm:prSet presAssocID="{85F5022B-EEA9-4E4B-9ACA-D38D2701A110}" presName="compNode" presStyleCnt="0"/>
      <dgm:spPr/>
    </dgm:pt>
    <dgm:pt modelId="{98ADC71C-5B46-4D9D-ADDA-5EC2D52D36C1}" type="pres">
      <dgm:prSet presAssocID="{85F5022B-EEA9-4E4B-9ACA-D38D2701A110}" presName="bgRect" presStyleLbl="bgShp" presStyleIdx="6" presStyleCnt="7"/>
      <dgm:spPr/>
    </dgm:pt>
    <dgm:pt modelId="{28AAD5A3-00C9-40A6-BBE6-3EB03111BD9B}" type="pres">
      <dgm:prSet presAssocID="{85F5022B-EEA9-4E4B-9ACA-D38D2701A11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code"/>
        </a:ext>
      </dgm:extLst>
    </dgm:pt>
    <dgm:pt modelId="{E2530762-E536-4168-8439-0584EDDC35EB}" type="pres">
      <dgm:prSet presAssocID="{85F5022B-EEA9-4E4B-9ACA-D38D2701A110}" presName="spaceRect" presStyleCnt="0"/>
      <dgm:spPr/>
    </dgm:pt>
    <dgm:pt modelId="{1022B840-6701-4628-B3AA-2CB5D7860E3C}" type="pres">
      <dgm:prSet presAssocID="{85F5022B-EEA9-4E4B-9ACA-D38D2701A110}" presName="parTx" presStyleLbl="revTx" presStyleIdx="8" presStyleCnt="9">
        <dgm:presLayoutVars>
          <dgm:chMax val="0"/>
          <dgm:chPref val="0"/>
        </dgm:presLayoutVars>
      </dgm:prSet>
      <dgm:spPr/>
    </dgm:pt>
  </dgm:ptLst>
  <dgm:cxnLst>
    <dgm:cxn modelId="{E7F52901-6A58-4EDE-A529-C49CA5097AE2}" type="presOf" srcId="{F9384378-21BD-4DD8-935A-02853B341ED3}" destId="{BEC45568-0AFF-4246-99CB-E2E51D60B4A0}" srcOrd="0" destOrd="0" presId="urn:microsoft.com/office/officeart/2018/2/layout/IconVerticalSolidList"/>
    <dgm:cxn modelId="{1AFEEE08-24C0-4084-BB1F-234B07EAD4A6}" type="presOf" srcId="{073035B5-018A-423B-8F26-FB47DA66ED65}" destId="{4DB73943-F4AA-4820-8D85-BABE8F82DBA7}" srcOrd="0" destOrd="0" presId="urn:microsoft.com/office/officeart/2018/2/layout/IconVerticalSolidList"/>
    <dgm:cxn modelId="{C90ACC23-93E5-4659-B0CA-B04190B5EC6D}" type="presOf" srcId="{C467F65E-BCF7-4828-AB3E-EABCC95BDA47}" destId="{0BF8FFFE-4ED6-422A-BB7A-48954E970CCE}" srcOrd="0" destOrd="0" presId="urn:microsoft.com/office/officeart/2018/2/layout/IconVerticalSolidList"/>
    <dgm:cxn modelId="{C511CD23-C153-4F45-A872-FF2E466545B4}" srcId="{F07B91DC-6037-45BF-BE74-AA841E5A1566}" destId="{F9384378-21BD-4DD8-935A-02853B341ED3}" srcOrd="0" destOrd="0" parTransId="{BAFB5906-96BB-4C74-8C05-EA5AAE5BBC1B}" sibTransId="{2DD10797-938E-4143-A7F5-75D5DCBD883C}"/>
    <dgm:cxn modelId="{F998FD60-2AC9-46B4-8953-4971FF555DD0}" type="presOf" srcId="{DBAAA5B8-070E-4797-982C-5C7314687F9E}" destId="{BEC45568-0AFF-4246-99CB-E2E51D60B4A0}" srcOrd="0" destOrd="1" presId="urn:microsoft.com/office/officeart/2018/2/layout/IconVerticalSolidList"/>
    <dgm:cxn modelId="{E44A3162-F39A-4939-9FED-E022AD035104}" type="presOf" srcId="{F42284E5-C874-44D9-8511-43E14C2323F4}" destId="{553093DE-8404-49A6-BC64-9E22067167E7}" srcOrd="0" destOrd="1" presId="urn:microsoft.com/office/officeart/2018/2/layout/IconVerticalSolidList"/>
    <dgm:cxn modelId="{E762DB50-A5C8-4D39-A99E-656684270A63}" type="presOf" srcId="{F07B91DC-6037-45BF-BE74-AA841E5A1566}" destId="{D53818DB-1D12-4F28-B97D-A863C7D0F079}" srcOrd="0" destOrd="0" presId="urn:microsoft.com/office/officeart/2018/2/layout/IconVerticalSolidList"/>
    <dgm:cxn modelId="{D84DE356-22E8-4794-8C01-DE67DF31493A}" srcId="{073035B5-018A-423B-8F26-FB47DA66ED65}" destId="{C467F65E-BCF7-4828-AB3E-EABCC95BDA47}" srcOrd="0" destOrd="0" parTransId="{F374AFBC-E0D3-4238-BAB3-9FD2D91CC4DF}" sibTransId="{80521FBD-D667-496E-9DE8-BE54B19031B9}"/>
    <dgm:cxn modelId="{D2C99657-FFC5-4642-8E40-4E355BC47533}" srcId="{073035B5-018A-423B-8F26-FB47DA66ED65}" destId="{D5757E1F-99E9-4993-9A29-CCF5F31BB504}" srcOrd="1" destOrd="0" parTransId="{1AD72E7A-3125-4D6B-9A1C-3703BFBDBB57}" sibTransId="{E0E5BE00-E8C6-490D-AEE8-E63721A955AE}"/>
    <dgm:cxn modelId="{855AFE58-FE83-421C-9F7E-8D7BEB93B82D}" srcId="{073035B5-018A-423B-8F26-FB47DA66ED65}" destId="{85F5022B-EEA9-4E4B-9ACA-D38D2701A110}" srcOrd="6" destOrd="0" parTransId="{45942F96-E15F-46CD-9154-560AF178BEFA}" sibTransId="{1ED1FC9B-51C3-4B55-9562-913C8B736D0F}"/>
    <dgm:cxn modelId="{91A4B37C-A400-4BD1-A48D-FDBEDBF1835D}" srcId="{073035B5-018A-423B-8F26-FB47DA66ED65}" destId="{8AC6D852-6498-4E83-BFB7-FFEC3A1B8B18}" srcOrd="5" destOrd="0" parTransId="{1702FCDC-5D51-440A-B787-DDD9C547A3E7}" sibTransId="{45E39DD2-1B5F-44D2-B25C-1932716AF55E}"/>
    <dgm:cxn modelId="{030AB87D-2382-4EB1-BAE5-655F5AF74812}" srcId="{073035B5-018A-423B-8F26-FB47DA66ED65}" destId="{B5DB614E-1041-4F1F-8C8F-A1511F75CDDE}" srcOrd="4" destOrd="0" parTransId="{F5327120-F65C-41C3-9237-9F405B3562D7}" sibTransId="{128FF888-CC07-4C8A-80BB-02A46C42EDF3}"/>
    <dgm:cxn modelId="{B6F75EAD-93CD-4070-AC95-CC22545F43F2}" type="presOf" srcId="{CB110A43-73BC-45F2-A1FD-5F37DDF52424}" destId="{7422D9BC-E79A-4535-AA24-B103B3239699}" srcOrd="0" destOrd="0" presId="urn:microsoft.com/office/officeart/2018/2/layout/IconVerticalSolidList"/>
    <dgm:cxn modelId="{C5EB39B4-FA9F-40FA-85ED-4F89F71F5AEA}" type="presOf" srcId="{B5DB614E-1041-4F1F-8C8F-A1511F75CDDE}" destId="{7265ADA6-B37A-47C7-84B0-A0D54EFC7197}" srcOrd="0" destOrd="0" presId="urn:microsoft.com/office/officeart/2018/2/layout/IconVerticalSolidList"/>
    <dgm:cxn modelId="{7DE4B9B8-9B5E-462E-83FA-AEA36BD32B2B}" type="presOf" srcId="{8AC6D852-6498-4E83-BFB7-FFEC3A1B8B18}" destId="{26B208C7-F509-484F-B3A3-0C49224EEDDD}" srcOrd="0" destOrd="0" presId="urn:microsoft.com/office/officeart/2018/2/layout/IconVerticalSolidList"/>
    <dgm:cxn modelId="{E07ADABA-B77D-4C04-88E6-4011C4110795}" type="presOf" srcId="{5D503B5D-45FE-4437-94D8-2E526D44A6B2}" destId="{553093DE-8404-49A6-BC64-9E22067167E7}" srcOrd="0" destOrd="0" presId="urn:microsoft.com/office/officeart/2018/2/layout/IconVerticalSolidList"/>
    <dgm:cxn modelId="{30174BD2-CD7E-4900-99D9-ECCC87245DF8}" type="presOf" srcId="{85F5022B-EEA9-4E4B-9ACA-D38D2701A110}" destId="{1022B840-6701-4628-B3AA-2CB5D7860E3C}" srcOrd="0" destOrd="0" presId="urn:microsoft.com/office/officeart/2018/2/layout/IconVerticalSolidList"/>
    <dgm:cxn modelId="{103BA3DF-76F2-4573-8CF9-4F6B8BA961B3}" srcId="{073035B5-018A-423B-8F26-FB47DA66ED65}" destId="{CB110A43-73BC-45F2-A1FD-5F37DDF52424}" srcOrd="2" destOrd="0" parTransId="{023262B8-267B-4C96-961E-4982060E1127}" sibTransId="{C0B95E14-DFF9-44FC-9063-C40447648D7D}"/>
    <dgm:cxn modelId="{8D5345E7-BA79-4F8D-BA1A-43CF2CB6C5CB}" srcId="{F07B91DC-6037-45BF-BE74-AA841E5A1566}" destId="{DBAAA5B8-070E-4797-982C-5C7314687F9E}" srcOrd="1" destOrd="0" parTransId="{DE15B714-BD3A-4935-806B-4E4B1A3E8E34}" sibTransId="{34C6344E-118C-4041-A26D-D3641196789B}"/>
    <dgm:cxn modelId="{DDC21CE8-343F-4609-BEBF-EC1BC3B92DED}" srcId="{B5DB614E-1041-4F1F-8C8F-A1511F75CDDE}" destId="{F42284E5-C874-44D9-8511-43E14C2323F4}" srcOrd="1" destOrd="0" parTransId="{A331812F-9771-4CD6-9DCC-D47AE0018343}" sibTransId="{1EBF9BC5-D9FE-4AEC-851F-7C79CA24DCFF}"/>
    <dgm:cxn modelId="{3D9088E9-9186-4896-AE82-4D93866C315D}" srcId="{073035B5-018A-423B-8F26-FB47DA66ED65}" destId="{F07B91DC-6037-45BF-BE74-AA841E5A1566}" srcOrd="3" destOrd="0" parTransId="{ED756DCF-FD66-4B13-8036-443F5DCD86B8}" sibTransId="{C7FA21ED-E075-461D-B68C-DA20FC5739B9}"/>
    <dgm:cxn modelId="{C86383EA-3368-4900-9F7C-4BAF2C82EC5A}" type="presOf" srcId="{D5757E1F-99E9-4993-9A29-CCF5F31BB504}" destId="{274A08BA-3370-4CD4-B222-4859FCD2BCDC}" srcOrd="0" destOrd="0" presId="urn:microsoft.com/office/officeart/2018/2/layout/IconVerticalSolidList"/>
    <dgm:cxn modelId="{45798BF3-0667-4309-9D6F-4897BFD0763D}" srcId="{B5DB614E-1041-4F1F-8C8F-A1511F75CDDE}" destId="{5D503B5D-45FE-4437-94D8-2E526D44A6B2}" srcOrd="0" destOrd="0" parTransId="{EFD71F62-57CD-4F24-BC75-6A699D083C4C}" sibTransId="{5BBC7F46-BACB-49E4-A7B1-386715BCDC8E}"/>
    <dgm:cxn modelId="{4035CDC1-73EA-4CD2-B51A-465F37BFE175}" type="presParOf" srcId="{4DB73943-F4AA-4820-8D85-BABE8F82DBA7}" destId="{3C12B5EF-641C-4701-9EAD-93E85EAC40F4}" srcOrd="0" destOrd="0" presId="urn:microsoft.com/office/officeart/2018/2/layout/IconVerticalSolidList"/>
    <dgm:cxn modelId="{65DB3A3C-B0E4-4783-8DD1-4BD7D4144C3A}" type="presParOf" srcId="{3C12B5EF-641C-4701-9EAD-93E85EAC40F4}" destId="{664F87C0-3CF3-4F4A-A1FD-331876655C01}" srcOrd="0" destOrd="0" presId="urn:microsoft.com/office/officeart/2018/2/layout/IconVerticalSolidList"/>
    <dgm:cxn modelId="{7C6D7AA3-2CFB-4454-8856-CC1B8D6B66A5}" type="presParOf" srcId="{3C12B5EF-641C-4701-9EAD-93E85EAC40F4}" destId="{A02D55A7-5A36-45ED-8BC2-DCDD721695F7}" srcOrd="1" destOrd="0" presId="urn:microsoft.com/office/officeart/2018/2/layout/IconVerticalSolidList"/>
    <dgm:cxn modelId="{BF3A6805-4251-4C6A-A608-5B41F3A72143}" type="presParOf" srcId="{3C12B5EF-641C-4701-9EAD-93E85EAC40F4}" destId="{950D2043-B9C2-4D1C-94AA-8306220404E1}" srcOrd="2" destOrd="0" presId="urn:microsoft.com/office/officeart/2018/2/layout/IconVerticalSolidList"/>
    <dgm:cxn modelId="{C94BD480-BD6E-492A-9B9B-01D793FAC16E}" type="presParOf" srcId="{3C12B5EF-641C-4701-9EAD-93E85EAC40F4}" destId="{0BF8FFFE-4ED6-422A-BB7A-48954E970CCE}" srcOrd="3" destOrd="0" presId="urn:microsoft.com/office/officeart/2018/2/layout/IconVerticalSolidList"/>
    <dgm:cxn modelId="{C2F810D1-DD75-4E3C-8198-C7D38A7A2166}" type="presParOf" srcId="{4DB73943-F4AA-4820-8D85-BABE8F82DBA7}" destId="{F70FFC9E-4A11-490B-8602-BAE99C460BA5}" srcOrd="1" destOrd="0" presId="urn:microsoft.com/office/officeart/2018/2/layout/IconVerticalSolidList"/>
    <dgm:cxn modelId="{3D59FEE6-DFB3-40A6-957B-3C4DD84DB96A}" type="presParOf" srcId="{4DB73943-F4AA-4820-8D85-BABE8F82DBA7}" destId="{D65318F5-DF8A-4918-8B17-64C7A494B527}" srcOrd="2" destOrd="0" presId="urn:microsoft.com/office/officeart/2018/2/layout/IconVerticalSolidList"/>
    <dgm:cxn modelId="{EA5AC477-7FE0-4CA7-9FFC-52A6937E0A49}" type="presParOf" srcId="{D65318F5-DF8A-4918-8B17-64C7A494B527}" destId="{87CBA29B-6FA3-4768-8D48-42EC8A19921C}" srcOrd="0" destOrd="0" presId="urn:microsoft.com/office/officeart/2018/2/layout/IconVerticalSolidList"/>
    <dgm:cxn modelId="{0685B3D7-545B-43A3-9704-ED6848662B5F}" type="presParOf" srcId="{D65318F5-DF8A-4918-8B17-64C7A494B527}" destId="{BDFB840D-A853-415B-A75F-DCBCD74FD494}" srcOrd="1" destOrd="0" presId="urn:microsoft.com/office/officeart/2018/2/layout/IconVerticalSolidList"/>
    <dgm:cxn modelId="{A63A283D-9C44-4FF2-B45E-5D401E7E3BDF}" type="presParOf" srcId="{D65318F5-DF8A-4918-8B17-64C7A494B527}" destId="{8946F153-C38D-4A23-B51E-2DDAFACF2846}" srcOrd="2" destOrd="0" presId="urn:microsoft.com/office/officeart/2018/2/layout/IconVerticalSolidList"/>
    <dgm:cxn modelId="{6F5427F7-1801-44B5-9E1A-FCD4C7FF731F}" type="presParOf" srcId="{D65318F5-DF8A-4918-8B17-64C7A494B527}" destId="{274A08BA-3370-4CD4-B222-4859FCD2BCDC}" srcOrd="3" destOrd="0" presId="urn:microsoft.com/office/officeart/2018/2/layout/IconVerticalSolidList"/>
    <dgm:cxn modelId="{57D9A314-8912-4040-AA02-3934D91AF93A}" type="presParOf" srcId="{4DB73943-F4AA-4820-8D85-BABE8F82DBA7}" destId="{114F51F4-2058-44E6-8348-35B051228384}" srcOrd="3" destOrd="0" presId="urn:microsoft.com/office/officeart/2018/2/layout/IconVerticalSolidList"/>
    <dgm:cxn modelId="{0A0A1D38-C853-4574-8E62-46C3E53D7134}" type="presParOf" srcId="{4DB73943-F4AA-4820-8D85-BABE8F82DBA7}" destId="{7ADF1961-B379-47DE-B335-D45A4909D6FA}" srcOrd="4" destOrd="0" presId="urn:microsoft.com/office/officeart/2018/2/layout/IconVerticalSolidList"/>
    <dgm:cxn modelId="{84089E8A-727C-4E3D-9322-1F5FF765EF0F}" type="presParOf" srcId="{7ADF1961-B379-47DE-B335-D45A4909D6FA}" destId="{854A1121-E43F-45EB-AA18-1A4813D9243E}" srcOrd="0" destOrd="0" presId="urn:microsoft.com/office/officeart/2018/2/layout/IconVerticalSolidList"/>
    <dgm:cxn modelId="{2DD35448-C178-4DCC-9193-C28E8A6F24BF}" type="presParOf" srcId="{7ADF1961-B379-47DE-B335-D45A4909D6FA}" destId="{CA901047-0D67-49AB-95CC-3F782DF99F5C}" srcOrd="1" destOrd="0" presId="urn:microsoft.com/office/officeart/2018/2/layout/IconVerticalSolidList"/>
    <dgm:cxn modelId="{BC894CBC-D87B-4F58-82AC-5651A4FA572D}" type="presParOf" srcId="{7ADF1961-B379-47DE-B335-D45A4909D6FA}" destId="{8A1E7D38-F61A-4D5A-93A7-307367EEF869}" srcOrd="2" destOrd="0" presId="urn:microsoft.com/office/officeart/2018/2/layout/IconVerticalSolidList"/>
    <dgm:cxn modelId="{6A11259C-87B1-4605-B231-7169E4A97B09}" type="presParOf" srcId="{7ADF1961-B379-47DE-B335-D45A4909D6FA}" destId="{7422D9BC-E79A-4535-AA24-B103B3239699}" srcOrd="3" destOrd="0" presId="urn:microsoft.com/office/officeart/2018/2/layout/IconVerticalSolidList"/>
    <dgm:cxn modelId="{78A3B12F-9C65-4D27-983D-A4125EEB02C4}" type="presParOf" srcId="{4DB73943-F4AA-4820-8D85-BABE8F82DBA7}" destId="{809DD4F4-ECB9-4EED-BDED-499BBF276BF5}" srcOrd="5" destOrd="0" presId="urn:microsoft.com/office/officeart/2018/2/layout/IconVerticalSolidList"/>
    <dgm:cxn modelId="{175627F1-728B-42F3-9599-A4530A729BA3}" type="presParOf" srcId="{4DB73943-F4AA-4820-8D85-BABE8F82DBA7}" destId="{4D081074-D78C-412B-8CD3-48C669616A2F}" srcOrd="6" destOrd="0" presId="urn:microsoft.com/office/officeart/2018/2/layout/IconVerticalSolidList"/>
    <dgm:cxn modelId="{66933A73-ACC0-4F01-8CDE-4DADFA52189E}" type="presParOf" srcId="{4D081074-D78C-412B-8CD3-48C669616A2F}" destId="{D9ACCA29-FE63-41C7-AD9D-4BD6AD96961F}" srcOrd="0" destOrd="0" presId="urn:microsoft.com/office/officeart/2018/2/layout/IconVerticalSolidList"/>
    <dgm:cxn modelId="{9014D43C-046E-4752-A64B-6238F5015F69}" type="presParOf" srcId="{4D081074-D78C-412B-8CD3-48C669616A2F}" destId="{F4E74241-CEAF-453F-8B65-24B795F40F3A}" srcOrd="1" destOrd="0" presId="urn:microsoft.com/office/officeart/2018/2/layout/IconVerticalSolidList"/>
    <dgm:cxn modelId="{5798AA76-4B61-49B3-8D0B-EDC9A335A9D0}" type="presParOf" srcId="{4D081074-D78C-412B-8CD3-48C669616A2F}" destId="{C9DE25C5-F14F-49C4-A25C-3C942B17A662}" srcOrd="2" destOrd="0" presId="urn:microsoft.com/office/officeart/2018/2/layout/IconVerticalSolidList"/>
    <dgm:cxn modelId="{9C297FB3-8048-467F-BAF7-AD63DB653C38}" type="presParOf" srcId="{4D081074-D78C-412B-8CD3-48C669616A2F}" destId="{D53818DB-1D12-4F28-B97D-A863C7D0F079}" srcOrd="3" destOrd="0" presId="urn:microsoft.com/office/officeart/2018/2/layout/IconVerticalSolidList"/>
    <dgm:cxn modelId="{CCE57203-720D-44DA-BEF5-1CBE336F31A0}" type="presParOf" srcId="{4D081074-D78C-412B-8CD3-48C669616A2F}" destId="{BEC45568-0AFF-4246-99CB-E2E51D60B4A0}" srcOrd="4" destOrd="0" presId="urn:microsoft.com/office/officeart/2018/2/layout/IconVerticalSolidList"/>
    <dgm:cxn modelId="{279B46CF-E643-4C9E-B644-D0E42C4C5491}" type="presParOf" srcId="{4DB73943-F4AA-4820-8D85-BABE8F82DBA7}" destId="{417B8A79-1C34-4D03-ACD8-1E48C971F082}" srcOrd="7" destOrd="0" presId="urn:microsoft.com/office/officeart/2018/2/layout/IconVerticalSolidList"/>
    <dgm:cxn modelId="{BF644E97-9E50-4C5A-8210-B9D2F4FEFC32}" type="presParOf" srcId="{4DB73943-F4AA-4820-8D85-BABE8F82DBA7}" destId="{1D9271C7-6E59-498F-BC29-6ECE720C0AC2}" srcOrd="8" destOrd="0" presId="urn:microsoft.com/office/officeart/2018/2/layout/IconVerticalSolidList"/>
    <dgm:cxn modelId="{8E74840A-6718-44E3-8621-160AC0C32117}" type="presParOf" srcId="{1D9271C7-6E59-498F-BC29-6ECE720C0AC2}" destId="{6C505001-F5FA-4DE3-BE9E-0CDCDB259DEC}" srcOrd="0" destOrd="0" presId="urn:microsoft.com/office/officeart/2018/2/layout/IconVerticalSolidList"/>
    <dgm:cxn modelId="{606740DE-14FB-4A20-801F-90578CC25442}" type="presParOf" srcId="{1D9271C7-6E59-498F-BC29-6ECE720C0AC2}" destId="{8D3F9597-A817-4972-8DEE-1DB4E9931D05}" srcOrd="1" destOrd="0" presId="urn:microsoft.com/office/officeart/2018/2/layout/IconVerticalSolidList"/>
    <dgm:cxn modelId="{72327E99-EF67-4E3D-9FAE-66DF5B138B8F}" type="presParOf" srcId="{1D9271C7-6E59-498F-BC29-6ECE720C0AC2}" destId="{0E7E541A-2958-4936-B52F-1F971CAAFFDF}" srcOrd="2" destOrd="0" presId="urn:microsoft.com/office/officeart/2018/2/layout/IconVerticalSolidList"/>
    <dgm:cxn modelId="{D76095B3-4372-4D76-A666-D3262E16364F}" type="presParOf" srcId="{1D9271C7-6E59-498F-BC29-6ECE720C0AC2}" destId="{7265ADA6-B37A-47C7-84B0-A0D54EFC7197}" srcOrd="3" destOrd="0" presId="urn:microsoft.com/office/officeart/2018/2/layout/IconVerticalSolidList"/>
    <dgm:cxn modelId="{1E87EAE2-E4E6-40D4-AC8D-C54028E96567}" type="presParOf" srcId="{1D9271C7-6E59-498F-BC29-6ECE720C0AC2}" destId="{553093DE-8404-49A6-BC64-9E22067167E7}" srcOrd="4" destOrd="0" presId="urn:microsoft.com/office/officeart/2018/2/layout/IconVerticalSolidList"/>
    <dgm:cxn modelId="{55685FA1-3B51-4F78-AF69-0FE44CD2BDC9}" type="presParOf" srcId="{4DB73943-F4AA-4820-8D85-BABE8F82DBA7}" destId="{70248978-8D89-4AC6-8C39-59DB8015B354}" srcOrd="9" destOrd="0" presId="urn:microsoft.com/office/officeart/2018/2/layout/IconVerticalSolidList"/>
    <dgm:cxn modelId="{44E6099A-E597-4CDF-8B3B-4A0C72762B31}" type="presParOf" srcId="{4DB73943-F4AA-4820-8D85-BABE8F82DBA7}" destId="{A1795CE9-4A0C-47FF-AB2D-EFA5142A6308}" srcOrd="10" destOrd="0" presId="urn:microsoft.com/office/officeart/2018/2/layout/IconVerticalSolidList"/>
    <dgm:cxn modelId="{BFBB640A-65FE-4F3E-9723-43156A49AA6C}" type="presParOf" srcId="{A1795CE9-4A0C-47FF-AB2D-EFA5142A6308}" destId="{89F10073-5D49-41A4-BA48-F386E780F0A0}" srcOrd="0" destOrd="0" presId="urn:microsoft.com/office/officeart/2018/2/layout/IconVerticalSolidList"/>
    <dgm:cxn modelId="{DD81689D-924B-4C33-9409-7D1274BDEC98}" type="presParOf" srcId="{A1795CE9-4A0C-47FF-AB2D-EFA5142A6308}" destId="{D990DAD5-29D2-4457-9DFC-039E888B2CD8}" srcOrd="1" destOrd="0" presId="urn:microsoft.com/office/officeart/2018/2/layout/IconVerticalSolidList"/>
    <dgm:cxn modelId="{EC85E9B5-1812-4F4B-96BE-E26E61EE9DD9}" type="presParOf" srcId="{A1795CE9-4A0C-47FF-AB2D-EFA5142A6308}" destId="{104DC785-C8C1-42CE-B242-5CE617D9BE63}" srcOrd="2" destOrd="0" presId="urn:microsoft.com/office/officeart/2018/2/layout/IconVerticalSolidList"/>
    <dgm:cxn modelId="{BE207848-1EE2-4583-BDAF-E3413175E964}" type="presParOf" srcId="{A1795CE9-4A0C-47FF-AB2D-EFA5142A6308}" destId="{26B208C7-F509-484F-B3A3-0C49224EEDDD}" srcOrd="3" destOrd="0" presId="urn:microsoft.com/office/officeart/2018/2/layout/IconVerticalSolidList"/>
    <dgm:cxn modelId="{BE4313D3-65F0-40D7-95E1-D6C94013E0F3}" type="presParOf" srcId="{4DB73943-F4AA-4820-8D85-BABE8F82DBA7}" destId="{CEBA0484-2C72-409C-868E-7E166BC462AD}" srcOrd="11" destOrd="0" presId="urn:microsoft.com/office/officeart/2018/2/layout/IconVerticalSolidList"/>
    <dgm:cxn modelId="{D2C21EDF-5596-4665-8D32-92EF4F6651B3}" type="presParOf" srcId="{4DB73943-F4AA-4820-8D85-BABE8F82DBA7}" destId="{33B5CE13-0E27-45ED-A5D8-BFF238A500B0}" srcOrd="12" destOrd="0" presId="urn:microsoft.com/office/officeart/2018/2/layout/IconVerticalSolidList"/>
    <dgm:cxn modelId="{A41015B6-DC06-4133-BE0E-145311F59258}" type="presParOf" srcId="{33B5CE13-0E27-45ED-A5D8-BFF238A500B0}" destId="{98ADC71C-5B46-4D9D-ADDA-5EC2D52D36C1}" srcOrd="0" destOrd="0" presId="urn:microsoft.com/office/officeart/2018/2/layout/IconVerticalSolidList"/>
    <dgm:cxn modelId="{B37CA432-05FE-46B8-8790-6ECD2978D79D}" type="presParOf" srcId="{33B5CE13-0E27-45ED-A5D8-BFF238A500B0}" destId="{28AAD5A3-00C9-40A6-BBE6-3EB03111BD9B}" srcOrd="1" destOrd="0" presId="urn:microsoft.com/office/officeart/2018/2/layout/IconVerticalSolidList"/>
    <dgm:cxn modelId="{459F3FBE-0217-4620-A5D5-549BF19C74E1}" type="presParOf" srcId="{33B5CE13-0E27-45ED-A5D8-BFF238A500B0}" destId="{E2530762-E536-4168-8439-0584EDDC35EB}" srcOrd="2" destOrd="0" presId="urn:microsoft.com/office/officeart/2018/2/layout/IconVerticalSolidList"/>
    <dgm:cxn modelId="{589FFEBA-F380-4B2F-8BAE-2ECB8BF43D77}" type="presParOf" srcId="{33B5CE13-0E27-45ED-A5D8-BFF238A500B0}" destId="{1022B840-6701-4628-B3AA-2CB5D7860E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54579C-46A6-44B2-99D6-3091C97DF219}" type="doc">
      <dgm:prSet loTypeId="urn:microsoft.com/office/officeart/2016/7/layout/RepeatingBendingProcessNew" loCatId="process" qsTypeId="urn:microsoft.com/office/officeart/2005/8/quickstyle/simple2" qsCatId="simple" csTypeId="urn:microsoft.com/office/officeart/2005/8/colors/accent2_2" csCatId="accent2" phldr="1"/>
      <dgm:spPr/>
      <dgm:t>
        <a:bodyPr/>
        <a:lstStyle/>
        <a:p>
          <a:endParaRPr lang="en-US"/>
        </a:p>
      </dgm:t>
    </dgm:pt>
    <dgm:pt modelId="{201E53A5-15E4-4759-B252-571F11CBB3F8}">
      <dgm:prSet/>
      <dgm:spPr/>
      <dgm:t>
        <a:bodyPr/>
        <a:lstStyle/>
        <a:p>
          <a:r>
            <a:rPr lang="en-US"/>
            <a:t>Tiered roll out</a:t>
          </a:r>
        </a:p>
      </dgm:t>
    </dgm:pt>
    <dgm:pt modelId="{DB28969E-41AF-450D-AC14-D3E496725C08}" type="parTrans" cxnId="{466C7029-B564-403B-B4DD-0E0916692B61}">
      <dgm:prSet/>
      <dgm:spPr/>
      <dgm:t>
        <a:bodyPr/>
        <a:lstStyle/>
        <a:p>
          <a:endParaRPr lang="en-US"/>
        </a:p>
      </dgm:t>
    </dgm:pt>
    <dgm:pt modelId="{9E657830-7C2E-4ACD-8B05-5EB67CF1C9F2}" type="sibTrans" cxnId="{466C7029-B564-403B-B4DD-0E0916692B61}">
      <dgm:prSet/>
      <dgm:spPr/>
      <dgm:t>
        <a:bodyPr/>
        <a:lstStyle/>
        <a:p>
          <a:endParaRPr lang="en-US"/>
        </a:p>
      </dgm:t>
    </dgm:pt>
    <dgm:pt modelId="{BE80B85D-DB52-4C2D-8E19-91AB27BC4378}">
      <dgm:prSet/>
      <dgm:spPr/>
      <dgm:t>
        <a:bodyPr/>
        <a:lstStyle/>
        <a:p>
          <a:r>
            <a:rPr lang="en-US"/>
            <a:t>Spot issue [very quickly]</a:t>
          </a:r>
        </a:p>
      </dgm:t>
    </dgm:pt>
    <dgm:pt modelId="{BE2514F6-4FB4-4D6A-915D-B0D0565BA84B}" type="parTrans" cxnId="{EEB9FB89-6E72-47E1-BBBD-000841D175AC}">
      <dgm:prSet/>
      <dgm:spPr/>
      <dgm:t>
        <a:bodyPr/>
        <a:lstStyle/>
        <a:p>
          <a:endParaRPr lang="en-US"/>
        </a:p>
      </dgm:t>
    </dgm:pt>
    <dgm:pt modelId="{F575E3E2-92A1-4A2F-A9C4-B234F9AAC00B}" type="sibTrans" cxnId="{EEB9FB89-6E72-47E1-BBBD-000841D175AC}">
      <dgm:prSet/>
      <dgm:spPr/>
      <dgm:t>
        <a:bodyPr/>
        <a:lstStyle/>
        <a:p>
          <a:endParaRPr lang="en-US"/>
        </a:p>
      </dgm:t>
    </dgm:pt>
    <dgm:pt modelId="{3BBABC68-7DFC-4BE9-8BBD-A910C59A855A}">
      <dgm:prSet/>
      <dgm:spPr/>
      <dgm:t>
        <a:bodyPr/>
        <a:lstStyle/>
        <a:p>
          <a:r>
            <a:rPr lang="en-US"/>
            <a:t>Assign priority</a:t>
          </a:r>
        </a:p>
      </dgm:t>
    </dgm:pt>
    <dgm:pt modelId="{4B06E13B-7A65-4184-B45A-0637605EBCFC}" type="parTrans" cxnId="{68961FD8-B698-460D-9FFD-3D53175B2AD0}">
      <dgm:prSet/>
      <dgm:spPr/>
      <dgm:t>
        <a:bodyPr/>
        <a:lstStyle/>
        <a:p>
          <a:endParaRPr lang="en-US"/>
        </a:p>
      </dgm:t>
    </dgm:pt>
    <dgm:pt modelId="{05A0A0BE-4731-41D4-8904-B41A36515938}" type="sibTrans" cxnId="{68961FD8-B698-460D-9FFD-3D53175B2AD0}">
      <dgm:prSet/>
      <dgm:spPr/>
      <dgm:t>
        <a:bodyPr/>
        <a:lstStyle/>
        <a:p>
          <a:endParaRPr lang="en-US"/>
        </a:p>
      </dgm:t>
    </dgm:pt>
    <dgm:pt modelId="{393799B3-EE15-4968-909C-3F77541D1B32}">
      <dgm:prSet/>
      <dgm:spPr/>
      <dgm:t>
        <a:bodyPr/>
        <a:lstStyle/>
        <a:p>
          <a:r>
            <a:rPr lang="en-US"/>
            <a:t>Define test (to reproduce and guard against regression)</a:t>
          </a:r>
        </a:p>
      </dgm:t>
    </dgm:pt>
    <dgm:pt modelId="{6BD2C71F-D732-44B7-A6D7-6E66A9476FEA}" type="parTrans" cxnId="{2F3133C4-DB5F-4E33-8F27-AE682FB085A5}">
      <dgm:prSet/>
      <dgm:spPr/>
      <dgm:t>
        <a:bodyPr/>
        <a:lstStyle/>
        <a:p>
          <a:endParaRPr lang="en-US"/>
        </a:p>
      </dgm:t>
    </dgm:pt>
    <dgm:pt modelId="{F8F9432A-0E30-426B-88E6-085AFB968440}" type="sibTrans" cxnId="{2F3133C4-DB5F-4E33-8F27-AE682FB085A5}">
      <dgm:prSet/>
      <dgm:spPr/>
      <dgm:t>
        <a:bodyPr/>
        <a:lstStyle/>
        <a:p>
          <a:endParaRPr lang="en-US"/>
        </a:p>
      </dgm:t>
    </dgm:pt>
    <dgm:pt modelId="{064D7731-0177-4C67-A09E-874056BCCC34}">
      <dgm:prSet/>
      <dgm:spPr/>
      <dgm:t>
        <a:bodyPr/>
        <a:lstStyle/>
        <a:p>
          <a:r>
            <a:rPr lang="en-US"/>
            <a:t>Create fix on branch</a:t>
          </a:r>
        </a:p>
      </dgm:t>
    </dgm:pt>
    <dgm:pt modelId="{D6676C4B-922B-4209-9A0F-4382075AE1E5}" type="parTrans" cxnId="{B10B4AC5-A076-46DF-9E6A-A5CFD6169B9F}">
      <dgm:prSet/>
      <dgm:spPr/>
      <dgm:t>
        <a:bodyPr/>
        <a:lstStyle/>
        <a:p>
          <a:endParaRPr lang="en-US"/>
        </a:p>
      </dgm:t>
    </dgm:pt>
    <dgm:pt modelId="{9FD9F7E0-1685-4854-9987-9CB3920A16B6}" type="sibTrans" cxnId="{B10B4AC5-A076-46DF-9E6A-A5CFD6169B9F}">
      <dgm:prSet/>
      <dgm:spPr/>
      <dgm:t>
        <a:bodyPr/>
        <a:lstStyle/>
        <a:p>
          <a:endParaRPr lang="en-US"/>
        </a:p>
      </dgm:t>
    </dgm:pt>
    <dgm:pt modelId="{CB0EE3E1-6698-4B0A-B9E3-60CDFC83F693}">
      <dgm:prSet/>
      <dgm:spPr/>
      <dgm:t>
        <a:bodyPr/>
        <a:lstStyle/>
        <a:p>
          <a:r>
            <a:rPr lang="en-US"/>
            <a:t>working code</a:t>
          </a:r>
        </a:p>
      </dgm:t>
    </dgm:pt>
    <dgm:pt modelId="{4FE52DB7-333E-4E0A-9157-25F363B7B282}" type="parTrans" cxnId="{D10D0FB9-0E11-4E6C-8C19-C8C8B6CF886A}">
      <dgm:prSet/>
      <dgm:spPr/>
      <dgm:t>
        <a:bodyPr/>
        <a:lstStyle/>
        <a:p>
          <a:endParaRPr lang="en-US"/>
        </a:p>
      </dgm:t>
    </dgm:pt>
    <dgm:pt modelId="{19267122-85A4-4E5A-85D4-3A40E91DF1E6}" type="sibTrans" cxnId="{D10D0FB9-0E11-4E6C-8C19-C8C8B6CF886A}">
      <dgm:prSet/>
      <dgm:spPr/>
      <dgm:t>
        <a:bodyPr/>
        <a:lstStyle/>
        <a:p>
          <a:endParaRPr lang="en-US"/>
        </a:p>
      </dgm:t>
    </dgm:pt>
    <dgm:pt modelId="{A0AA873C-8A33-43E2-AF5E-86C42D7FF162}">
      <dgm:prSet/>
      <dgm:spPr/>
      <dgm:t>
        <a:bodyPr/>
        <a:lstStyle/>
        <a:p>
          <a:r>
            <a:rPr lang="en-US"/>
            <a:t>professional code</a:t>
          </a:r>
        </a:p>
      </dgm:t>
    </dgm:pt>
    <dgm:pt modelId="{1FFDBA6D-A4A0-4896-A37A-71615BA870A2}" type="parTrans" cxnId="{98E7461E-EF37-403F-BA52-616E38B6A58F}">
      <dgm:prSet/>
      <dgm:spPr/>
      <dgm:t>
        <a:bodyPr/>
        <a:lstStyle/>
        <a:p>
          <a:endParaRPr lang="en-US"/>
        </a:p>
      </dgm:t>
    </dgm:pt>
    <dgm:pt modelId="{84BAF445-1DCA-4AA3-A9BA-A825E112AD93}" type="sibTrans" cxnId="{98E7461E-EF37-403F-BA52-616E38B6A58F}">
      <dgm:prSet/>
      <dgm:spPr/>
      <dgm:t>
        <a:bodyPr/>
        <a:lstStyle/>
        <a:p>
          <a:endParaRPr lang="en-US"/>
        </a:p>
      </dgm:t>
    </dgm:pt>
    <dgm:pt modelId="{50A58950-3F43-434C-8D72-9FF42F9BAF7E}">
      <dgm:prSet/>
      <dgm:spPr/>
      <dgm:t>
        <a:bodyPr/>
        <a:lstStyle/>
        <a:p>
          <a:r>
            <a:rPr lang="en-US"/>
            <a:t>PR and Merge to trunk =&gt; DONE</a:t>
          </a:r>
        </a:p>
      </dgm:t>
    </dgm:pt>
    <dgm:pt modelId="{242E73F4-5C8B-418C-BFC1-1A6D3D730612}" type="parTrans" cxnId="{B0206B96-D147-49BC-8581-AB9DC4ECCAA8}">
      <dgm:prSet/>
      <dgm:spPr/>
      <dgm:t>
        <a:bodyPr/>
        <a:lstStyle/>
        <a:p>
          <a:endParaRPr lang="en-US"/>
        </a:p>
      </dgm:t>
    </dgm:pt>
    <dgm:pt modelId="{F2C128E8-D808-44D9-8F2E-DEB294FEECD7}" type="sibTrans" cxnId="{B0206B96-D147-49BC-8581-AB9DC4ECCAA8}">
      <dgm:prSet/>
      <dgm:spPr/>
      <dgm:t>
        <a:bodyPr/>
        <a:lstStyle/>
        <a:p>
          <a:endParaRPr lang="en-US"/>
        </a:p>
      </dgm:t>
    </dgm:pt>
    <dgm:pt modelId="{741EB57B-2CD4-41D2-B5E9-CA6B16C6F87A}">
      <dgm:prSet/>
      <dgm:spPr/>
      <dgm:t>
        <a:bodyPr/>
        <a:lstStyle/>
        <a:p>
          <a:r>
            <a:rPr lang="en-US" dirty="0"/>
            <a:t>&lt;business decision&gt;</a:t>
          </a:r>
        </a:p>
      </dgm:t>
    </dgm:pt>
    <dgm:pt modelId="{AC55A1DB-6693-40FF-905A-AF61C303137A}" type="parTrans" cxnId="{7DB5AD66-FE22-4F09-8287-EF4DC81C5D00}">
      <dgm:prSet/>
      <dgm:spPr/>
      <dgm:t>
        <a:bodyPr/>
        <a:lstStyle/>
        <a:p>
          <a:endParaRPr lang="en-US"/>
        </a:p>
      </dgm:t>
    </dgm:pt>
    <dgm:pt modelId="{FF5C37E3-795A-4B27-978D-F9422D19126A}" type="sibTrans" cxnId="{7DB5AD66-FE22-4F09-8287-EF4DC81C5D00}">
      <dgm:prSet/>
      <dgm:spPr/>
      <dgm:t>
        <a:bodyPr/>
        <a:lstStyle/>
        <a:p>
          <a:endParaRPr lang="en-US"/>
        </a:p>
      </dgm:t>
    </dgm:pt>
    <dgm:pt modelId="{46E1D2BB-446F-4B18-99D7-3D49553291BC}">
      <dgm:prSet/>
      <dgm:spPr/>
      <dgm:t>
        <a:bodyPr/>
        <a:lstStyle/>
        <a:p>
          <a:r>
            <a:rPr lang="en-US" dirty="0"/>
            <a:t>Roll Out</a:t>
          </a:r>
        </a:p>
      </dgm:t>
    </dgm:pt>
    <dgm:pt modelId="{749A1AEF-AEC1-4793-8D90-AF8ED14EDF35}" type="parTrans" cxnId="{C4C4C807-32B6-4125-B0C7-C0A14546CC3B}">
      <dgm:prSet/>
      <dgm:spPr/>
      <dgm:t>
        <a:bodyPr/>
        <a:lstStyle/>
        <a:p>
          <a:endParaRPr lang="en-US"/>
        </a:p>
      </dgm:t>
    </dgm:pt>
    <dgm:pt modelId="{E2A6C6D4-758D-4045-9276-DA4182CAC370}" type="sibTrans" cxnId="{C4C4C807-32B6-4125-B0C7-C0A14546CC3B}">
      <dgm:prSet/>
      <dgm:spPr/>
      <dgm:t>
        <a:bodyPr/>
        <a:lstStyle/>
        <a:p>
          <a:endParaRPr lang="en-US"/>
        </a:p>
      </dgm:t>
    </dgm:pt>
    <dgm:pt modelId="{F85B597D-56D1-4AF2-96A1-67629E4DD4C2}" type="pres">
      <dgm:prSet presAssocID="{7D54579C-46A6-44B2-99D6-3091C97DF219}" presName="Name0" presStyleCnt="0">
        <dgm:presLayoutVars>
          <dgm:dir/>
          <dgm:resizeHandles val="exact"/>
        </dgm:presLayoutVars>
      </dgm:prSet>
      <dgm:spPr/>
    </dgm:pt>
    <dgm:pt modelId="{FEAE369B-544A-441B-AA32-45BCAB8E417B}" type="pres">
      <dgm:prSet presAssocID="{201E53A5-15E4-4759-B252-571F11CBB3F8}" presName="node" presStyleLbl="node1" presStyleIdx="0" presStyleCnt="8">
        <dgm:presLayoutVars>
          <dgm:bulletEnabled val="1"/>
        </dgm:presLayoutVars>
      </dgm:prSet>
      <dgm:spPr/>
    </dgm:pt>
    <dgm:pt modelId="{69D7380B-32A4-46B1-8D4D-DC81CAE23696}" type="pres">
      <dgm:prSet presAssocID="{9E657830-7C2E-4ACD-8B05-5EB67CF1C9F2}" presName="sibTrans" presStyleLbl="sibTrans1D1" presStyleIdx="0" presStyleCnt="7"/>
      <dgm:spPr/>
    </dgm:pt>
    <dgm:pt modelId="{54D2B4C3-4910-4815-B76C-5A2DA3F64A4E}" type="pres">
      <dgm:prSet presAssocID="{9E657830-7C2E-4ACD-8B05-5EB67CF1C9F2}" presName="connectorText" presStyleLbl="sibTrans1D1" presStyleIdx="0" presStyleCnt="7"/>
      <dgm:spPr/>
    </dgm:pt>
    <dgm:pt modelId="{87F24F2A-1680-4594-99A3-2889895BF107}" type="pres">
      <dgm:prSet presAssocID="{BE80B85D-DB52-4C2D-8E19-91AB27BC4378}" presName="node" presStyleLbl="node1" presStyleIdx="1" presStyleCnt="8">
        <dgm:presLayoutVars>
          <dgm:bulletEnabled val="1"/>
        </dgm:presLayoutVars>
      </dgm:prSet>
      <dgm:spPr/>
    </dgm:pt>
    <dgm:pt modelId="{1CB4630B-39E8-4487-B135-99B3709BA648}" type="pres">
      <dgm:prSet presAssocID="{F575E3E2-92A1-4A2F-A9C4-B234F9AAC00B}" presName="sibTrans" presStyleLbl="sibTrans1D1" presStyleIdx="1" presStyleCnt="7"/>
      <dgm:spPr/>
    </dgm:pt>
    <dgm:pt modelId="{08614695-6506-4104-984A-A1CC2C213459}" type="pres">
      <dgm:prSet presAssocID="{F575E3E2-92A1-4A2F-A9C4-B234F9AAC00B}" presName="connectorText" presStyleLbl="sibTrans1D1" presStyleIdx="1" presStyleCnt="7"/>
      <dgm:spPr/>
    </dgm:pt>
    <dgm:pt modelId="{F0A116AD-D331-4629-91D7-DF4221DC1C96}" type="pres">
      <dgm:prSet presAssocID="{3BBABC68-7DFC-4BE9-8BBD-A910C59A855A}" presName="node" presStyleLbl="node1" presStyleIdx="2" presStyleCnt="8">
        <dgm:presLayoutVars>
          <dgm:bulletEnabled val="1"/>
        </dgm:presLayoutVars>
      </dgm:prSet>
      <dgm:spPr/>
    </dgm:pt>
    <dgm:pt modelId="{F81B1DA1-ADF6-4B94-9030-41BE83D76FF4}" type="pres">
      <dgm:prSet presAssocID="{05A0A0BE-4731-41D4-8904-B41A36515938}" presName="sibTrans" presStyleLbl="sibTrans1D1" presStyleIdx="2" presStyleCnt="7"/>
      <dgm:spPr/>
    </dgm:pt>
    <dgm:pt modelId="{49FAD9AA-32B7-432F-B21B-C93E73EB32EB}" type="pres">
      <dgm:prSet presAssocID="{05A0A0BE-4731-41D4-8904-B41A36515938}" presName="connectorText" presStyleLbl="sibTrans1D1" presStyleIdx="2" presStyleCnt="7"/>
      <dgm:spPr/>
    </dgm:pt>
    <dgm:pt modelId="{6437B01B-F247-4A03-8245-F5D2F76CCF74}" type="pres">
      <dgm:prSet presAssocID="{393799B3-EE15-4968-909C-3F77541D1B32}" presName="node" presStyleLbl="node1" presStyleIdx="3" presStyleCnt="8">
        <dgm:presLayoutVars>
          <dgm:bulletEnabled val="1"/>
        </dgm:presLayoutVars>
      </dgm:prSet>
      <dgm:spPr/>
    </dgm:pt>
    <dgm:pt modelId="{3C88280F-2484-4EC8-B1CF-C926512A8018}" type="pres">
      <dgm:prSet presAssocID="{F8F9432A-0E30-426B-88E6-085AFB968440}" presName="sibTrans" presStyleLbl="sibTrans1D1" presStyleIdx="3" presStyleCnt="7"/>
      <dgm:spPr/>
    </dgm:pt>
    <dgm:pt modelId="{DEC9E9B7-E1F4-4E26-87D0-4BDDB6FD3DC7}" type="pres">
      <dgm:prSet presAssocID="{F8F9432A-0E30-426B-88E6-085AFB968440}" presName="connectorText" presStyleLbl="sibTrans1D1" presStyleIdx="3" presStyleCnt="7"/>
      <dgm:spPr/>
    </dgm:pt>
    <dgm:pt modelId="{23900566-FAB4-464A-BB44-1C017C17585F}" type="pres">
      <dgm:prSet presAssocID="{064D7731-0177-4C67-A09E-874056BCCC34}" presName="node" presStyleLbl="node1" presStyleIdx="4" presStyleCnt="8">
        <dgm:presLayoutVars>
          <dgm:bulletEnabled val="1"/>
        </dgm:presLayoutVars>
      </dgm:prSet>
      <dgm:spPr/>
    </dgm:pt>
    <dgm:pt modelId="{2BC8FBFA-4C30-4D44-9314-FF191892DBD5}" type="pres">
      <dgm:prSet presAssocID="{9FD9F7E0-1685-4854-9987-9CB3920A16B6}" presName="sibTrans" presStyleLbl="sibTrans1D1" presStyleIdx="4" presStyleCnt="7"/>
      <dgm:spPr/>
    </dgm:pt>
    <dgm:pt modelId="{54D0F22B-ED63-4BA2-BDF9-538367E89BF4}" type="pres">
      <dgm:prSet presAssocID="{9FD9F7E0-1685-4854-9987-9CB3920A16B6}" presName="connectorText" presStyleLbl="sibTrans1D1" presStyleIdx="4" presStyleCnt="7"/>
      <dgm:spPr/>
    </dgm:pt>
    <dgm:pt modelId="{E613BDFD-4891-4E6E-BF2D-7B553A87A564}" type="pres">
      <dgm:prSet presAssocID="{50A58950-3F43-434C-8D72-9FF42F9BAF7E}" presName="node" presStyleLbl="node1" presStyleIdx="5" presStyleCnt="8">
        <dgm:presLayoutVars>
          <dgm:bulletEnabled val="1"/>
        </dgm:presLayoutVars>
      </dgm:prSet>
      <dgm:spPr/>
    </dgm:pt>
    <dgm:pt modelId="{7F9DC38A-8959-45E5-97CA-6C64C1D12DBB}" type="pres">
      <dgm:prSet presAssocID="{F2C128E8-D808-44D9-8F2E-DEB294FEECD7}" presName="sibTrans" presStyleLbl="sibTrans1D1" presStyleIdx="5" presStyleCnt="7"/>
      <dgm:spPr/>
    </dgm:pt>
    <dgm:pt modelId="{31585206-71E8-4A46-9998-8FF137C586CC}" type="pres">
      <dgm:prSet presAssocID="{F2C128E8-D808-44D9-8F2E-DEB294FEECD7}" presName="connectorText" presStyleLbl="sibTrans1D1" presStyleIdx="5" presStyleCnt="7"/>
      <dgm:spPr/>
    </dgm:pt>
    <dgm:pt modelId="{84077EBC-BEF7-46C9-98DF-F95BBB3C234A}" type="pres">
      <dgm:prSet presAssocID="{741EB57B-2CD4-41D2-B5E9-CA6B16C6F87A}" presName="node" presStyleLbl="node1" presStyleIdx="6" presStyleCnt="8">
        <dgm:presLayoutVars>
          <dgm:bulletEnabled val="1"/>
        </dgm:presLayoutVars>
      </dgm:prSet>
      <dgm:spPr/>
    </dgm:pt>
    <dgm:pt modelId="{8D4CD5F4-D688-44C5-B33C-27946591CC58}" type="pres">
      <dgm:prSet presAssocID="{FF5C37E3-795A-4B27-978D-F9422D19126A}" presName="sibTrans" presStyleLbl="sibTrans1D1" presStyleIdx="6" presStyleCnt="7"/>
      <dgm:spPr/>
    </dgm:pt>
    <dgm:pt modelId="{0A710CBC-D289-4559-9572-5892286598BB}" type="pres">
      <dgm:prSet presAssocID="{FF5C37E3-795A-4B27-978D-F9422D19126A}" presName="connectorText" presStyleLbl="sibTrans1D1" presStyleIdx="6" presStyleCnt="7"/>
      <dgm:spPr/>
    </dgm:pt>
    <dgm:pt modelId="{5B03A890-B222-4E26-84C8-AD9717923866}" type="pres">
      <dgm:prSet presAssocID="{46E1D2BB-446F-4B18-99D7-3D49553291BC}" presName="node" presStyleLbl="node1" presStyleIdx="7" presStyleCnt="8">
        <dgm:presLayoutVars>
          <dgm:bulletEnabled val="1"/>
        </dgm:presLayoutVars>
      </dgm:prSet>
      <dgm:spPr/>
    </dgm:pt>
  </dgm:ptLst>
  <dgm:cxnLst>
    <dgm:cxn modelId="{83600F04-A102-43C5-97E1-8B8CBE8A0776}" type="presOf" srcId="{FF5C37E3-795A-4B27-978D-F9422D19126A}" destId="{0A710CBC-D289-4559-9572-5892286598BB}" srcOrd="1" destOrd="0" presId="urn:microsoft.com/office/officeart/2016/7/layout/RepeatingBendingProcessNew"/>
    <dgm:cxn modelId="{C4C4C807-32B6-4125-B0C7-C0A14546CC3B}" srcId="{7D54579C-46A6-44B2-99D6-3091C97DF219}" destId="{46E1D2BB-446F-4B18-99D7-3D49553291BC}" srcOrd="7" destOrd="0" parTransId="{749A1AEF-AEC1-4793-8D90-AF8ED14EDF35}" sibTransId="{E2A6C6D4-758D-4045-9276-DA4182CAC370}"/>
    <dgm:cxn modelId="{C91B1A17-B6EA-441B-B868-1D15CE23FC47}" type="presOf" srcId="{9FD9F7E0-1685-4854-9987-9CB3920A16B6}" destId="{2BC8FBFA-4C30-4D44-9314-FF191892DBD5}" srcOrd="0" destOrd="0" presId="urn:microsoft.com/office/officeart/2016/7/layout/RepeatingBendingProcessNew"/>
    <dgm:cxn modelId="{98E7461E-EF37-403F-BA52-616E38B6A58F}" srcId="{064D7731-0177-4C67-A09E-874056BCCC34}" destId="{A0AA873C-8A33-43E2-AF5E-86C42D7FF162}" srcOrd="1" destOrd="0" parTransId="{1FFDBA6D-A4A0-4896-A37A-71615BA870A2}" sibTransId="{84BAF445-1DCA-4AA3-A9BA-A825E112AD93}"/>
    <dgm:cxn modelId="{466C7029-B564-403B-B4DD-0E0916692B61}" srcId="{7D54579C-46A6-44B2-99D6-3091C97DF219}" destId="{201E53A5-15E4-4759-B252-571F11CBB3F8}" srcOrd="0" destOrd="0" parTransId="{DB28969E-41AF-450D-AC14-D3E496725C08}" sibTransId="{9E657830-7C2E-4ACD-8B05-5EB67CF1C9F2}"/>
    <dgm:cxn modelId="{7009BD40-01AB-4BF2-9D27-05B177EBBF51}" type="presOf" srcId="{064D7731-0177-4C67-A09E-874056BCCC34}" destId="{23900566-FAB4-464A-BB44-1C017C17585F}" srcOrd="0" destOrd="0" presId="urn:microsoft.com/office/officeart/2016/7/layout/RepeatingBendingProcessNew"/>
    <dgm:cxn modelId="{7DB5AD66-FE22-4F09-8287-EF4DC81C5D00}" srcId="{7D54579C-46A6-44B2-99D6-3091C97DF219}" destId="{741EB57B-2CD4-41D2-B5E9-CA6B16C6F87A}" srcOrd="6" destOrd="0" parTransId="{AC55A1DB-6693-40FF-905A-AF61C303137A}" sibTransId="{FF5C37E3-795A-4B27-978D-F9422D19126A}"/>
    <dgm:cxn modelId="{76F2156C-369C-4883-85EA-C923BB8F6A4B}" type="presOf" srcId="{9FD9F7E0-1685-4854-9987-9CB3920A16B6}" destId="{54D0F22B-ED63-4BA2-BDF9-538367E89BF4}" srcOrd="1" destOrd="0" presId="urn:microsoft.com/office/officeart/2016/7/layout/RepeatingBendingProcessNew"/>
    <dgm:cxn modelId="{16BC5850-EF14-459D-91D1-1EDC91353E7F}" type="presOf" srcId="{F8F9432A-0E30-426B-88E6-085AFB968440}" destId="{DEC9E9B7-E1F4-4E26-87D0-4BDDB6FD3DC7}" srcOrd="1" destOrd="0" presId="urn:microsoft.com/office/officeart/2016/7/layout/RepeatingBendingProcessNew"/>
    <dgm:cxn modelId="{A908A150-6B3C-4DBE-8A2E-32D5A700C460}" type="presOf" srcId="{9E657830-7C2E-4ACD-8B05-5EB67CF1C9F2}" destId="{54D2B4C3-4910-4815-B76C-5A2DA3F64A4E}" srcOrd="1" destOrd="0" presId="urn:microsoft.com/office/officeart/2016/7/layout/RepeatingBendingProcessNew"/>
    <dgm:cxn modelId="{52A5E572-72B8-454A-89D5-909B56EA9D17}" type="presOf" srcId="{F2C128E8-D808-44D9-8F2E-DEB294FEECD7}" destId="{31585206-71E8-4A46-9998-8FF137C586CC}" srcOrd="1" destOrd="0" presId="urn:microsoft.com/office/officeart/2016/7/layout/RepeatingBendingProcessNew"/>
    <dgm:cxn modelId="{0F4F2375-A4F7-4996-B464-6FCFD6426EEF}" type="presOf" srcId="{F575E3E2-92A1-4A2F-A9C4-B234F9AAC00B}" destId="{1CB4630B-39E8-4487-B135-99B3709BA648}" srcOrd="0" destOrd="0" presId="urn:microsoft.com/office/officeart/2016/7/layout/RepeatingBendingProcessNew"/>
    <dgm:cxn modelId="{CB308180-6514-4256-8EE3-4EA2A3CC0745}" type="presOf" srcId="{9E657830-7C2E-4ACD-8B05-5EB67CF1C9F2}" destId="{69D7380B-32A4-46B1-8D4D-DC81CAE23696}" srcOrd="0" destOrd="0" presId="urn:microsoft.com/office/officeart/2016/7/layout/RepeatingBendingProcessNew"/>
    <dgm:cxn modelId="{69964181-D672-4CCA-8E50-08B91E7E922E}" type="presOf" srcId="{7D54579C-46A6-44B2-99D6-3091C97DF219}" destId="{F85B597D-56D1-4AF2-96A1-67629E4DD4C2}" srcOrd="0" destOrd="0" presId="urn:microsoft.com/office/officeart/2016/7/layout/RepeatingBendingProcessNew"/>
    <dgm:cxn modelId="{21742182-CE5D-42B3-8785-A1D583381AE4}" type="presOf" srcId="{FF5C37E3-795A-4B27-978D-F9422D19126A}" destId="{8D4CD5F4-D688-44C5-B33C-27946591CC58}" srcOrd="0" destOrd="0" presId="urn:microsoft.com/office/officeart/2016/7/layout/RepeatingBendingProcessNew"/>
    <dgm:cxn modelId="{4F236D83-7553-4AA3-A18E-8B3D7E3C7292}" type="presOf" srcId="{393799B3-EE15-4968-909C-3F77541D1B32}" destId="{6437B01B-F247-4A03-8245-F5D2F76CCF74}" srcOrd="0" destOrd="0" presId="urn:microsoft.com/office/officeart/2016/7/layout/RepeatingBendingProcessNew"/>
    <dgm:cxn modelId="{EEB9FB89-6E72-47E1-BBBD-000841D175AC}" srcId="{7D54579C-46A6-44B2-99D6-3091C97DF219}" destId="{BE80B85D-DB52-4C2D-8E19-91AB27BC4378}" srcOrd="1" destOrd="0" parTransId="{BE2514F6-4FB4-4D6A-915D-B0D0565BA84B}" sibTransId="{F575E3E2-92A1-4A2F-A9C4-B234F9AAC00B}"/>
    <dgm:cxn modelId="{ED3DB98A-AD9A-45BB-B55E-E6BDD54AFC5D}" type="presOf" srcId="{A0AA873C-8A33-43E2-AF5E-86C42D7FF162}" destId="{23900566-FAB4-464A-BB44-1C017C17585F}" srcOrd="0" destOrd="2" presId="urn:microsoft.com/office/officeart/2016/7/layout/RepeatingBendingProcessNew"/>
    <dgm:cxn modelId="{B0206B96-D147-49BC-8581-AB9DC4ECCAA8}" srcId="{7D54579C-46A6-44B2-99D6-3091C97DF219}" destId="{50A58950-3F43-434C-8D72-9FF42F9BAF7E}" srcOrd="5" destOrd="0" parTransId="{242E73F4-5C8B-418C-BFC1-1A6D3D730612}" sibTransId="{F2C128E8-D808-44D9-8F2E-DEB294FEECD7}"/>
    <dgm:cxn modelId="{85CA85A0-2950-4B60-838C-521765448878}" type="presOf" srcId="{05A0A0BE-4731-41D4-8904-B41A36515938}" destId="{F81B1DA1-ADF6-4B94-9030-41BE83D76FF4}" srcOrd="0" destOrd="0" presId="urn:microsoft.com/office/officeart/2016/7/layout/RepeatingBendingProcessNew"/>
    <dgm:cxn modelId="{2A1DBBA7-C23D-438D-9BC2-111EC0031CD7}" type="presOf" srcId="{F2C128E8-D808-44D9-8F2E-DEB294FEECD7}" destId="{7F9DC38A-8959-45E5-97CA-6C64C1D12DBB}" srcOrd="0" destOrd="0" presId="urn:microsoft.com/office/officeart/2016/7/layout/RepeatingBendingProcessNew"/>
    <dgm:cxn modelId="{D10D0FB9-0E11-4E6C-8C19-C8C8B6CF886A}" srcId="{064D7731-0177-4C67-A09E-874056BCCC34}" destId="{CB0EE3E1-6698-4B0A-B9E3-60CDFC83F693}" srcOrd="0" destOrd="0" parTransId="{4FE52DB7-333E-4E0A-9157-25F363B7B282}" sibTransId="{19267122-85A4-4E5A-85D4-3A40E91DF1E6}"/>
    <dgm:cxn modelId="{58D11EBF-B717-41FF-B6ED-D8E6AF9FEA40}" type="presOf" srcId="{201E53A5-15E4-4759-B252-571F11CBB3F8}" destId="{FEAE369B-544A-441B-AA32-45BCAB8E417B}" srcOrd="0" destOrd="0" presId="urn:microsoft.com/office/officeart/2016/7/layout/RepeatingBendingProcessNew"/>
    <dgm:cxn modelId="{2F3133C4-DB5F-4E33-8F27-AE682FB085A5}" srcId="{7D54579C-46A6-44B2-99D6-3091C97DF219}" destId="{393799B3-EE15-4968-909C-3F77541D1B32}" srcOrd="3" destOrd="0" parTransId="{6BD2C71F-D732-44B7-A6D7-6E66A9476FEA}" sibTransId="{F8F9432A-0E30-426B-88E6-085AFB968440}"/>
    <dgm:cxn modelId="{B10B4AC5-A076-46DF-9E6A-A5CFD6169B9F}" srcId="{7D54579C-46A6-44B2-99D6-3091C97DF219}" destId="{064D7731-0177-4C67-A09E-874056BCCC34}" srcOrd="4" destOrd="0" parTransId="{D6676C4B-922B-4209-9A0F-4382075AE1E5}" sibTransId="{9FD9F7E0-1685-4854-9987-9CB3920A16B6}"/>
    <dgm:cxn modelId="{C2238AC6-BDAA-4E67-ACCC-E58EEB00ABD1}" type="presOf" srcId="{741EB57B-2CD4-41D2-B5E9-CA6B16C6F87A}" destId="{84077EBC-BEF7-46C9-98DF-F95BBB3C234A}" srcOrd="0" destOrd="0" presId="urn:microsoft.com/office/officeart/2016/7/layout/RepeatingBendingProcessNew"/>
    <dgm:cxn modelId="{53140FC7-E61F-45E4-8545-EF2A360ED943}" type="presOf" srcId="{05A0A0BE-4731-41D4-8904-B41A36515938}" destId="{49FAD9AA-32B7-432F-B21B-C93E73EB32EB}" srcOrd="1" destOrd="0" presId="urn:microsoft.com/office/officeart/2016/7/layout/RepeatingBendingProcessNew"/>
    <dgm:cxn modelId="{68961FD8-B698-460D-9FFD-3D53175B2AD0}" srcId="{7D54579C-46A6-44B2-99D6-3091C97DF219}" destId="{3BBABC68-7DFC-4BE9-8BBD-A910C59A855A}" srcOrd="2" destOrd="0" parTransId="{4B06E13B-7A65-4184-B45A-0637605EBCFC}" sibTransId="{05A0A0BE-4731-41D4-8904-B41A36515938}"/>
    <dgm:cxn modelId="{01A461D8-8FD0-49FF-B559-53581BC8B068}" type="presOf" srcId="{F575E3E2-92A1-4A2F-A9C4-B234F9AAC00B}" destId="{08614695-6506-4104-984A-A1CC2C213459}" srcOrd="1" destOrd="0" presId="urn:microsoft.com/office/officeart/2016/7/layout/RepeatingBendingProcessNew"/>
    <dgm:cxn modelId="{A6CC56E0-8F59-4123-A447-F11D565A2197}" type="presOf" srcId="{3BBABC68-7DFC-4BE9-8BBD-A910C59A855A}" destId="{F0A116AD-D331-4629-91D7-DF4221DC1C96}" srcOrd="0" destOrd="0" presId="urn:microsoft.com/office/officeart/2016/7/layout/RepeatingBendingProcessNew"/>
    <dgm:cxn modelId="{FB78C4E2-D35C-4B73-BE83-ACF16FD39210}" type="presOf" srcId="{46E1D2BB-446F-4B18-99D7-3D49553291BC}" destId="{5B03A890-B222-4E26-84C8-AD9717923866}" srcOrd="0" destOrd="0" presId="urn:microsoft.com/office/officeart/2016/7/layout/RepeatingBendingProcessNew"/>
    <dgm:cxn modelId="{243443E3-6F7E-4ABF-9F14-61BDD3A31D39}" type="presOf" srcId="{CB0EE3E1-6698-4B0A-B9E3-60CDFC83F693}" destId="{23900566-FAB4-464A-BB44-1C017C17585F}" srcOrd="0" destOrd="1" presId="urn:microsoft.com/office/officeart/2016/7/layout/RepeatingBendingProcessNew"/>
    <dgm:cxn modelId="{B2723EE4-7633-45E4-BD2A-9B0462DD1EF7}" type="presOf" srcId="{F8F9432A-0E30-426B-88E6-085AFB968440}" destId="{3C88280F-2484-4EC8-B1CF-C926512A8018}" srcOrd="0" destOrd="0" presId="urn:microsoft.com/office/officeart/2016/7/layout/RepeatingBendingProcessNew"/>
    <dgm:cxn modelId="{1A58B2FA-AE35-4228-9DEC-DBCFEF09C876}" type="presOf" srcId="{BE80B85D-DB52-4C2D-8E19-91AB27BC4378}" destId="{87F24F2A-1680-4594-99A3-2889895BF107}" srcOrd="0" destOrd="0" presId="urn:microsoft.com/office/officeart/2016/7/layout/RepeatingBendingProcessNew"/>
    <dgm:cxn modelId="{1A83AEFE-61B8-4955-AC94-A49F784E0FBC}" type="presOf" srcId="{50A58950-3F43-434C-8D72-9FF42F9BAF7E}" destId="{E613BDFD-4891-4E6E-BF2D-7B553A87A564}" srcOrd="0" destOrd="0" presId="urn:microsoft.com/office/officeart/2016/7/layout/RepeatingBendingProcessNew"/>
    <dgm:cxn modelId="{66762A86-2393-435F-9A85-1201EC0D6FE0}" type="presParOf" srcId="{F85B597D-56D1-4AF2-96A1-67629E4DD4C2}" destId="{FEAE369B-544A-441B-AA32-45BCAB8E417B}" srcOrd="0" destOrd="0" presId="urn:microsoft.com/office/officeart/2016/7/layout/RepeatingBendingProcessNew"/>
    <dgm:cxn modelId="{0C7D3E94-9E1C-4F7D-B4CA-E5D32906C09D}" type="presParOf" srcId="{F85B597D-56D1-4AF2-96A1-67629E4DD4C2}" destId="{69D7380B-32A4-46B1-8D4D-DC81CAE23696}" srcOrd="1" destOrd="0" presId="urn:microsoft.com/office/officeart/2016/7/layout/RepeatingBendingProcessNew"/>
    <dgm:cxn modelId="{C79758EB-6564-412E-AB85-29D91BAB9F27}" type="presParOf" srcId="{69D7380B-32A4-46B1-8D4D-DC81CAE23696}" destId="{54D2B4C3-4910-4815-B76C-5A2DA3F64A4E}" srcOrd="0" destOrd="0" presId="urn:microsoft.com/office/officeart/2016/7/layout/RepeatingBendingProcessNew"/>
    <dgm:cxn modelId="{69135C98-2640-40E5-9078-9130BE8DE355}" type="presParOf" srcId="{F85B597D-56D1-4AF2-96A1-67629E4DD4C2}" destId="{87F24F2A-1680-4594-99A3-2889895BF107}" srcOrd="2" destOrd="0" presId="urn:microsoft.com/office/officeart/2016/7/layout/RepeatingBendingProcessNew"/>
    <dgm:cxn modelId="{5E082176-51D7-4804-8112-2030294C3701}" type="presParOf" srcId="{F85B597D-56D1-4AF2-96A1-67629E4DD4C2}" destId="{1CB4630B-39E8-4487-B135-99B3709BA648}" srcOrd="3" destOrd="0" presId="urn:microsoft.com/office/officeart/2016/7/layout/RepeatingBendingProcessNew"/>
    <dgm:cxn modelId="{2FFFEBB8-CD98-4219-B31B-734EEB7C9E31}" type="presParOf" srcId="{1CB4630B-39E8-4487-B135-99B3709BA648}" destId="{08614695-6506-4104-984A-A1CC2C213459}" srcOrd="0" destOrd="0" presId="urn:microsoft.com/office/officeart/2016/7/layout/RepeatingBendingProcessNew"/>
    <dgm:cxn modelId="{57EC0699-2B87-449E-A346-AE2A5D5E88DD}" type="presParOf" srcId="{F85B597D-56D1-4AF2-96A1-67629E4DD4C2}" destId="{F0A116AD-D331-4629-91D7-DF4221DC1C96}" srcOrd="4" destOrd="0" presId="urn:microsoft.com/office/officeart/2016/7/layout/RepeatingBendingProcessNew"/>
    <dgm:cxn modelId="{CD5F768A-4B48-4BE0-A8A5-DF247A43B182}" type="presParOf" srcId="{F85B597D-56D1-4AF2-96A1-67629E4DD4C2}" destId="{F81B1DA1-ADF6-4B94-9030-41BE83D76FF4}" srcOrd="5" destOrd="0" presId="urn:microsoft.com/office/officeart/2016/7/layout/RepeatingBendingProcessNew"/>
    <dgm:cxn modelId="{53218E3A-9728-448A-9390-CE5F555646F5}" type="presParOf" srcId="{F81B1DA1-ADF6-4B94-9030-41BE83D76FF4}" destId="{49FAD9AA-32B7-432F-B21B-C93E73EB32EB}" srcOrd="0" destOrd="0" presId="urn:microsoft.com/office/officeart/2016/7/layout/RepeatingBendingProcessNew"/>
    <dgm:cxn modelId="{C0AFF0D4-2550-4D0B-BB90-D998E713531A}" type="presParOf" srcId="{F85B597D-56D1-4AF2-96A1-67629E4DD4C2}" destId="{6437B01B-F247-4A03-8245-F5D2F76CCF74}" srcOrd="6" destOrd="0" presId="urn:microsoft.com/office/officeart/2016/7/layout/RepeatingBendingProcessNew"/>
    <dgm:cxn modelId="{40261D33-2EF1-4C21-9521-231129C5ABF6}" type="presParOf" srcId="{F85B597D-56D1-4AF2-96A1-67629E4DD4C2}" destId="{3C88280F-2484-4EC8-B1CF-C926512A8018}" srcOrd="7" destOrd="0" presId="urn:microsoft.com/office/officeart/2016/7/layout/RepeatingBendingProcessNew"/>
    <dgm:cxn modelId="{B0ACD37F-FEFC-4EE3-8650-6FDAE58FFEF9}" type="presParOf" srcId="{3C88280F-2484-4EC8-B1CF-C926512A8018}" destId="{DEC9E9B7-E1F4-4E26-87D0-4BDDB6FD3DC7}" srcOrd="0" destOrd="0" presId="urn:microsoft.com/office/officeart/2016/7/layout/RepeatingBendingProcessNew"/>
    <dgm:cxn modelId="{B0721C9E-C91C-4981-8CC6-0E64AF7CC873}" type="presParOf" srcId="{F85B597D-56D1-4AF2-96A1-67629E4DD4C2}" destId="{23900566-FAB4-464A-BB44-1C017C17585F}" srcOrd="8" destOrd="0" presId="urn:microsoft.com/office/officeart/2016/7/layout/RepeatingBendingProcessNew"/>
    <dgm:cxn modelId="{BE2D97C8-B1C1-4594-A24F-D1D32730F1A0}" type="presParOf" srcId="{F85B597D-56D1-4AF2-96A1-67629E4DD4C2}" destId="{2BC8FBFA-4C30-4D44-9314-FF191892DBD5}" srcOrd="9" destOrd="0" presId="urn:microsoft.com/office/officeart/2016/7/layout/RepeatingBendingProcessNew"/>
    <dgm:cxn modelId="{5C4C9250-D82B-48E0-B630-7E762989DD48}" type="presParOf" srcId="{2BC8FBFA-4C30-4D44-9314-FF191892DBD5}" destId="{54D0F22B-ED63-4BA2-BDF9-538367E89BF4}" srcOrd="0" destOrd="0" presId="urn:microsoft.com/office/officeart/2016/7/layout/RepeatingBendingProcessNew"/>
    <dgm:cxn modelId="{ABD275D7-3295-4FD5-AF70-E855AD475829}" type="presParOf" srcId="{F85B597D-56D1-4AF2-96A1-67629E4DD4C2}" destId="{E613BDFD-4891-4E6E-BF2D-7B553A87A564}" srcOrd="10" destOrd="0" presId="urn:microsoft.com/office/officeart/2016/7/layout/RepeatingBendingProcessNew"/>
    <dgm:cxn modelId="{BEF86B4B-DBB3-42CB-843A-9BBAA67456C9}" type="presParOf" srcId="{F85B597D-56D1-4AF2-96A1-67629E4DD4C2}" destId="{7F9DC38A-8959-45E5-97CA-6C64C1D12DBB}" srcOrd="11" destOrd="0" presId="urn:microsoft.com/office/officeart/2016/7/layout/RepeatingBendingProcessNew"/>
    <dgm:cxn modelId="{E9A3CD0C-B320-47C3-A895-81CCC0BCA7D9}" type="presParOf" srcId="{7F9DC38A-8959-45E5-97CA-6C64C1D12DBB}" destId="{31585206-71E8-4A46-9998-8FF137C586CC}" srcOrd="0" destOrd="0" presId="urn:microsoft.com/office/officeart/2016/7/layout/RepeatingBendingProcessNew"/>
    <dgm:cxn modelId="{075D4EF7-8AB2-4EC2-9A6B-A7E4854D93C5}" type="presParOf" srcId="{F85B597D-56D1-4AF2-96A1-67629E4DD4C2}" destId="{84077EBC-BEF7-46C9-98DF-F95BBB3C234A}" srcOrd="12" destOrd="0" presId="urn:microsoft.com/office/officeart/2016/7/layout/RepeatingBendingProcessNew"/>
    <dgm:cxn modelId="{E4900C79-4000-4AA9-8AA3-160D097499E3}" type="presParOf" srcId="{F85B597D-56D1-4AF2-96A1-67629E4DD4C2}" destId="{8D4CD5F4-D688-44C5-B33C-27946591CC58}" srcOrd="13" destOrd="0" presId="urn:microsoft.com/office/officeart/2016/7/layout/RepeatingBendingProcessNew"/>
    <dgm:cxn modelId="{B5C72BFE-B1CD-4290-9E48-48C684EC9BB7}" type="presParOf" srcId="{8D4CD5F4-D688-44C5-B33C-27946591CC58}" destId="{0A710CBC-D289-4559-9572-5892286598BB}" srcOrd="0" destOrd="0" presId="urn:microsoft.com/office/officeart/2016/7/layout/RepeatingBendingProcessNew"/>
    <dgm:cxn modelId="{765EE28C-6036-4F36-8066-53A1A0DD038E}" type="presParOf" srcId="{F85B597D-56D1-4AF2-96A1-67629E4DD4C2}" destId="{5B03A890-B222-4E26-84C8-AD9717923866}"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A73AD-98F2-4BAB-B7F4-28E4079148D1}">
      <dsp:nvSpPr>
        <dsp:cNvPr id="0" name=""/>
        <dsp:cNvSpPr/>
      </dsp:nvSpPr>
      <dsp:spPr>
        <a:xfrm>
          <a:off x="601030" y="314999"/>
          <a:ext cx="1852875" cy="18528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7EA9-4684-463F-A6F9-A0D2BC4AE342}">
      <dsp:nvSpPr>
        <dsp:cNvPr id="0" name=""/>
        <dsp:cNvSpPr/>
      </dsp:nvSpPr>
      <dsp:spPr>
        <a:xfrm>
          <a:off x="995905" y="709874"/>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22B00E-E810-47A3-8C26-212E99D19D81}">
      <dsp:nvSpPr>
        <dsp:cNvPr id="0" name=""/>
        <dsp:cNvSpPr/>
      </dsp:nvSpPr>
      <dsp:spPr>
        <a:xfrm>
          <a:off x="8718" y="274500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From Working Software</a:t>
          </a:r>
        </a:p>
      </dsp:txBody>
      <dsp:txXfrm>
        <a:off x="8718" y="2745000"/>
        <a:ext cx="3037500" cy="720000"/>
      </dsp:txXfrm>
    </dsp:sp>
    <dsp:sp modelId="{A0B75E59-F326-4C77-8B42-237028A9F375}">
      <dsp:nvSpPr>
        <dsp:cNvPr id="0" name=""/>
        <dsp:cNvSpPr/>
      </dsp:nvSpPr>
      <dsp:spPr>
        <a:xfrm>
          <a:off x="4170093" y="314999"/>
          <a:ext cx="1852875" cy="18528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E2583-5210-4B30-B71E-A7D67E26A9E2}">
      <dsp:nvSpPr>
        <dsp:cNvPr id="0" name=""/>
        <dsp:cNvSpPr/>
      </dsp:nvSpPr>
      <dsp:spPr>
        <a:xfrm>
          <a:off x="4564968" y="709874"/>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89FB78-1616-4187-A63A-4BCE49B17F71}">
      <dsp:nvSpPr>
        <dsp:cNvPr id="0" name=""/>
        <dsp:cNvSpPr/>
      </dsp:nvSpPr>
      <dsp:spPr>
        <a:xfrm>
          <a:off x="3577780" y="274500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To Professional software</a:t>
          </a:r>
        </a:p>
      </dsp:txBody>
      <dsp:txXfrm>
        <a:off x="3577780" y="2745000"/>
        <a:ext cx="303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F87C0-3CF3-4F4A-A1FD-331876655C01}">
      <dsp:nvSpPr>
        <dsp:cNvPr id="0" name=""/>
        <dsp:cNvSpPr/>
      </dsp:nvSpPr>
      <dsp:spPr>
        <a:xfrm>
          <a:off x="0" y="2168"/>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2D55A7-5A36-45ED-8BC2-DCDD721695F7}">
      <dsp:nvSpPr>
        <dsp:cNvPr id="0" name=""/>
        <dsp:cNvSpPr/>
      </dsp:nvSpPr>
      <dsp:spPr>
        <a:xfrm>
          <a:off x="134369" y="102112"/>
          <a:ext cx="244307" cy="2443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F8FFFE-4ED6-422A-BB7A-48954E970CCE}">
      <dsp:nvSpPr>
        <dsp:cNvPr id="0" name=""/>
        <dsp:cNvSpPr/>
      </dsp:nvSpPr>
      <dsp:spPr>
        <a:xfrm>
          <a:off x="513046" y="2168"/>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Functional contract (specification and documentation)</a:t>
          </a:r>
        </a:p>
      </dsp:txBody>
      <dsp:txXfrm>
        <a:off x="513046" y="2168"/>
        <a:ext cx="6110451" cy="444195"/>
      </dsp:txXfrm>
    </dsp:sp>
    <dsp:sp modelId="{87CBA29B-6FA3-4768-8D48-42EC8A19921C}">
      <dsp:nvSpPr>
        <dsp:cNvPr id="0" name=""/>
        <dsp:cNvSpPr/>
      </dsp:nvSpPr>
      <dsp:spPr>
        <a:xfrm>
          <a:off x="0" y="557412"/>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B840D-A853-415B-A75F-DCBCD74FD494}">
      <dsp:nvSpPr>
        <dsp:cNvPr id="0" name=""/>
        <dsp:cNvSpPr/>
      </dsp:nvSpPr>
      <dsp:spPr>
        <a:xfrm>
          <a:off x="134369" y="657357"/>
          <a:ext cx="244307" cy="2443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A08BA-3370-4CD4-B222-4859FCD2BCDC}">
      <dsp:nvSpPr>
        <dsp:cNvPr id="0" name=""/>
        <dsp:cNvSpPr/>
      </dsp:nvSpPr>
      <dsp:spPr>
        <a:xfrm>
          <a:off x="513046" y="557412"/>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Quick (REPL) feedback cycle for developer</a:t>
          </a:r>
        </a:p>
      </dsp:txBody>
      <dsp:txXfrm>
        <a:off x="513046" y="557412"/>
        <a:ext cx="6110451" cy="444195"/>
      </dsp:txXfrm>
    </dsp:sp>
    <dsp:sp modelId="{854A1121-E43F-45EB-AA18-1A4813D9243E}">
      <dsp:nvSpPr>
        <dsp:cNvPr id="0" name=""/>
        <dsp:cNvSpPr/>
      </dsp:nvSpPr>
      <dsp:spPr>
        <a:xfrm>
          <a:off x="0" y="1112657"/>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01047-0D67-49AB-95CC-3F782DF99F5C}">
      <dsp:nvSpPr>
        <dsp:cNvPr id="0" name=""/>
        <dsp:cNvSpPr/>
      </dsp:nvSpPr>
      <dsp:spPr>
        <a:xfrm>
          <a:off x="134369" y="1212601"/>
          <a:ext cx="244307" cy="2443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22D9BC-E79A-4535-AA24-B103B3239699}">
      <dsp:nvSpPr>
        <dsp:cNvPr id="0" name=""/>
        <dsp:cNvSpPr/>
      </dsp:nvSpPr>
      <dsp:spPr>
        <a:xfrm>
          <a:off x="513046" y="1112657"/>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Proof of “working”</a:t>
          </a:r>
        </a:p>
      </dsp:txBody>
      <dsp:txXfrm>
        <a:off x="513046" y="1112657"/>
        <a:ext cx="6110451" cy="444195"/>
      </dsp:txXfrm>
    </dsp:sp>
    <dsp:sp modelId="{D9ACCA29-FE63-41C7-AD9D-4BD6AD96961F}">
      <dsp:nvSpPr>
        <dsp:cNvPr id="0" name=""/>
        <dsp:cNvSpPr/>
      </dsp:nvSpPr>
      <dsp:spPr>
        <a:xfrm>
          <a:off x="0" y="1667902"/>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74241-CEAF-453F-8B65-24B795F40F3A}">
      <dsp:nvSpPr>
        <dsp:cNvPr id="0" name=""/>
        <dsp:cNvSpPr/>
      </dsp:nvSpPr>
      <dsp:spPr>
        <a:xfrm>
          <a:off x="134369" y="1767846"/>
          <a:ext cx="244307" cy="2443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818DB-1D12-4F28-B97D-A863C7D0F079}">
      <dsp:nvSpPr>
        <dsp:cNvPr id="0" name=""/>
        <dsp:cNvSpPr/>
      </dsp:nvSpPr>
      <dsp:spPr>
        <a:xfrm>
          <a:off x="513046" y="1667902"/>
          <a:ext cx="2980799"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Insulator that allows </a:t>
          </a:r>
        </a:p>
      </dsp:txBody>
      <dsp:txXfrm>
        <a:off x="513046" y="1667902"/>
        <a:ext cx="2980799" cy="444195"/>
      </dsp:txXfrm>
    </dsp:sp>
    <dsp:sp modelId="{BEC45568-0AFF-4246-99CB-E2E51D60B4A0}">
      <dsp:nvSpPr>
        <dsp:cNvPr id="0" name=""/>
        <dsp:cNvSpPr/>
      </dsp:nvSpPr>
      <dsp:spPr>
        <a:xfrm>
          <a:off x="3493845" y="1667902"/>
          <a:ext cx="31296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488950">
            <a:lnSpc>
              <a:spcPct val="100000"/>
            </a:lnSpc>
            <a:spcBef>
              <a:spcPct val="0"/>
            </a:spcBef>
            <a:spcAft>
              <a:spcPct val="35000"/>
            </a:spcAft>
            <a:buNone/>
          </a:pPr>
          <a:r>
            <a:rPr lang="en-US" sz="1100" kern="1200" dirty="0"/>
            <a:t>refactoring and code optimizations</a:t>
          </a:r>
        </a:p>
        <a:p>
          <a:pPr marL="0" lvl="0" indent="0" algn="l" defTabSz="488950">
            <a:lnSpc>
              <a:spcPct val="100000"/>
            </a:lnSpc>
            <a:spcBef>
              <a:spcPct val="0"/>
            </a:spcBef>
            <a:spcAft>
              <a:spcPct val="35000"/>
            </a:spcAft>
            <a:buNone/>
          </a:pPr>
          <a:r>
            <a:rPr lang="en-US" sz="1100" kern="1200" dirty="0"/>
            <a:t>technical upgrades</a:t>
          </a:r>
        </a:p>
      </dsp:txBody>
      <dsp:txXfrm>
        <a:off x="3493845" y="1667902"/>
        <a:ext cx="3129651" cy="444195"/>
      </dsp:txXfrm>
    </dsp:sp>
    <dsp:sp modelId="{6C505001-F5FA-4DE3-BE9E-0CDCDB259DEC}">
      <dsp:nvSpPr>
        <dsp:cNvPr id="0" name=""/>
        <dsp:cNvSpPr/>
      </dsp:nvSpPr>
      <dsp:spPr>
        <a:xfrm>
          <a:off x="0" y="2223146"/>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F9597-A817-4972-8DEE-1DB4E9931D05}">
      <dsp:nvSpPr>
        <dsp:cNvPr id="0" name=""/>
        <dsp:cNvSpPr/>
      </dsp:nvSpPr>
      <dsp:spPr>
        <a:xfrm>
          <a:off x="134369" y="2323090"/>
          <a:ext cx="244307" cy="2443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65ADA6-B37A-47C7-84B0-A0D54EFC7197}">
      <dsp:nvSpPr>
        <dsp:cNvPr id="0" name=""/>
        <dsp:cNvSpPr/>
      </dsp:nvSpPr>
      <dsp:spPr>
        <a:xfrm>
          <a:off x="513046" y="2223146"/>
          <a:ext cx="2980799"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Regression detector </a:t>
          </a:r>
        </a:p>
      </dsp:txBody>
      <dsp:txXfrm>
        <a:off x="513046" y="2223146"/>
        <a:ext cx="2980799" cy="444195"/>
      </dsp:txXfrm>
    </dsp:sp>
    <dsp:sp modelId="{553093DE-8404-49A6-BC64-9E22067167E7}">
      <dsp:nvSpPr>
        <dsp:cNvPr id="0" name=""/>
        <dsp:cNvSpPr/>
      </dsp:nvSpPr>
      <dsp:spPr>
        <a:xfrm>
          <a:off x="3493845" y="2223146"/>
          <a:ext cx="31296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488950">
            <a:lnSpc>
              <a:spcPct val="100000"/>
            </a:lnSpc>
            <a:spcBef>
              <a:spcPct val="0"/>
            </a:spcBef>
            <a:spcAft>
              <a:spcPct val="35000"/>
            </a:spcAft>
            <a:buNone/>
          </a:pPr>
          <a:r>
            <a:rPr lang="en-US" sz="1100" kern="1200" dirty="0"/>
            <a:t>for things changed</a:t>
          </a:r>
        </a:p>
        <a:p>
          <a:pPr marL="0" lvl="0" indent="0" algn="l" defTabSz="488950">
            <a:lnSpc>
              <a:spcPct val="100000"/>
            </a:lnSpc>
            <a:spcBef>
              <a:spcPct val="0"/>
            </a:spcBef>
            <a:spcAft>
              <a:spcPct val="35000"/>
            </a:spcAft>
            <a:buNone/>
          </a:pPr>
          <a:r>
            <a:rPr lang="en-US" sz="1100" kern="1200"/>
            <a:t>and </a:t>
          </a:r>
          <a:r>
            <a:rPr lang="en-US" sz="1100" kern="1200" dirty="0"/>
            <a:t>things unchanged but impacted by changes</a:t>
          </a:r>
        </a:p>
      </dsp:txBody>
      <dsp:txXfrm>
        <a:off x="3493845" y="2223146"/>
        <a:ext cx="3129651" cy="444195"/>
      </dsp:txXfrm>
    </dsp:sp>
    <dsp:sp modelId="{89F10073-5D49-41A4-BA48-F386E780F0A0}">
      <dsp:nvSpPr>
        <dsp:cNvPr id="0" name=""/>
        <dsp:cNvSpPr/>
      </dsp:nvSpPr>
      <dsp:spPr>
        <a:xfrm>
          <a:off x="0" y="2778391"/>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0DAD5-29D2-4457-9DFC-039E888B2CD8}">
      <dsp:nvSpPr>
        <dsp:cNvPr id="0" name=""/>
        <dsp:cNvSpPr/>
      </dsp:nvSpPr>
      <dsp:spPr>
        <a:xfrm>
          <a:off x="134369" y="2878335"/>
          <a:ext cx="244307" cy="24430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B208C7-F509-484F-B3A3-0C49224EEDDD}">
      <dsp:nvSpPr>
        <dsp:cNvPr id="0" name=""/>
        <dsp:cNvSpPr/>
      </dsp:nvSpPr>
      <dsp:spPr>
        <a:xfrm>
          <a:off x="513046" y="2778391"/>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a:t>Health indicator &amp; Smoke detector</a:t>
          </a:r>
        </a:p>
      </dsp:txBody>
      <dsp:txXfrm>
        <a:off x="513046" y="2778391"/>
        <a:ext cx="6110451" cy="444195"/>
      </dsp:txXfrm>
    </dsp:sp>
    <dsp:sp modelId="{98ADC71C-5B46-4D9D-ADDA-5EC2D52D36C1}">
      <dsp:nvSpPr>
        <dsp:cNvPr id="0" name=""/>
        <dsp:cNvSpPr/>
      </dsp:nvSpPr>
      <dsp:spPr>
        <a:xfrm>
          <a:off x="0" y="3333635"/>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AD5A3-00C9-40A6-BBE6-3EB03111BD9B}">
      <dsp:nvSpPr>
        <dsp:cNvPr id="0" name=""/>
        <dsp:cNvSpPr/>
      </dsp:nvSpPr>
      <dsp:spPr>
        <a:xfrm>
          <a:off x="134369" y="3433579"/>
          <a:ext cx="244307" cy="24430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2B840-6701-4628-B3AA-2CB5D7860E3C}">
      <dsp:nvSpPr>
        <dsp:cNvPr id="0" name=""/>
        <dsp:cNvSpPr/>
      </dsp:nvSpPr>
      <dsp:spPr>
        <a:xfrm>
          <a:off x="513046" y="3333635"/>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a:t>Reference for (re)using code</a:t>
          </a:r>
        </a:p>
      </dsp:txBody>
      <dsp:txXfrm>
        <a:off x="513046" y="3333635"/>
        <a:ext cx="6110451" cy="444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7380B-32A4-46B1-8D4D-DC81CAE23696}">
      <dsp:nvSpPr>
        <dsp:cNvPr id="0" name=""/>
        <dsp:cNvSpPr/>
      </dsp:nvSpPr>
      <dsp:spPr>
        <a:xfrm>
          <a:off x="2182777" y="418416"/>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6204" y="462359"/>
        <a:ext cx="17760" cy="3552"/>
      </dsp:txXfrm>
    </dsp:sp>
    <dsp:sp modelId="{FEAE369B-544A-441B-AA32-45BCAB8E417B}">
      <dsp:nvSpPr>
        <dsp:cNvPr id="0" name=""/>
        <dsp:cNvSpPr/>
      </dsp:nvSpPr>
      <dsp:spPr>
        <a:xfrm>
          <a:off x="640163" y="811"/>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Tiered roll out</a:t>
          </a:r>
        </a:p>
      </dsp:txBody>
      <dsp:txXfrm>
        <a:off x="640163" y="811"/>
        <a:ext cx="1544413" cy="926648"/>
      </dsp:txXfrm>
    </dsp:sp>
    <dsp:sp modelId="{1CB4630B-39E8-4487-B135-99B3709BA648}">
      <dsp:nvSpPr>
        <dsp:cNvPr id="0" name=""/>
        <dsp:cNvSpPr/>
      </dsp:nvSpPr>
      <dsp:spPr>
        <a:xfrm>
          <a:off x="4082406" y="418416"/>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5833" y="462359"/>
        <a:ext cx="17760" cy="3552"/>
      </dsp:txXfrm>
    </dsp:sp>
    <dsp:sp modelId="{87F24F2A-1680-4594-99A3-2889895BF107}">
      <dsp:nvSpPr>
        <dsp:cNvPr id="0" name=""/>
        <dsp:cNvSpPr/>
      </dsp:nvSpPr>
      <dsp:spPr>
        <a:xfrm>
          <a:off x="2539792" y="811"/>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Spot issue [very quickly]</a:t>
          </a:r>
        </a:p>
      </dsp:txBody>
      <dsp:txXfrm>
        <a:off x="2539792" y="811"/>
        <a:ext cx="1544413" cy="926648"/>
      </dsp:txXfrm>
    </dsp:sp>
    <dsp:sp modelId="{F81B1DA1-ADF6-4B94-9030-41BE83D76FF4}">
      <dsp:nvSpPr>
        <dsp:cNvPr id="0" name=""/>
        <dsp:cNvSpPr/>
      </dsp:nvSpPr>
      <dsp:spPr>
        <a:xfrm>
          <a:off x="1412370" y="925660"/>
          <a:ext cx="3799258" cy="324615"/>
        </a:xfrm>
        <a:custGeom>
          <a:avLst/>
          <a:gdLst/>
          <a:ahLst/>
          <a:cxnLst/>
          <a:rect l="0" t="0" r="0" b="0"/>
          <a:pathLst>
            <a:path>
              <a:moveTo>
                <a:pt x="3799258" y="0"/>
              </a:moveTo>
              <a:lnTo>
                <a:pt x="3799258" y="179407"/>
              </a:lnTo>
              <a:lnTo>
                <a:pt x="0" y="179407"/>
              </a:lnTo>
              <a:lnTo>
                <a:pt x="0" y="324615"/>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6603" y="1086191"/>
        <a:ext cx="190791" cy="3552"/>
      </dsp:txXfrm>
    </dsp:sp>
    <dsp:sp modelId="{F0A116AD-D331-4629-91D7-DF4221DC1C96}">
      <dsp:nvSpPr>
        <dsp:cNvPr id="0" name=""/>
        <dsp:cNvSpPr/>
      </dsp:nvSpPr>
      <dsp:spPr>
        <a:xfrm>
          <a:off x="4439421" y="811"/>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Assign priority</a:t>
          </a:r>
        </a:p>
      </dsp:txBody>
      <dsp:txXfrm>
        <a:off x="4439421" y="811"/>
        <a:ext cx="1544413" cy="926648"/>
      </dsp:txXfrm>
    </dsp:sp>
    <dsp:sp modelId="{3C88280F-2484-4EC8-B1CF-C926512A8018}">
      <dsp:nvSpPr>
        <dsp:cNvPr id="0" name=""/>
        <dsp:cNvSpPr/>
      </dsp:nvSpPr>
      <dsp:spPr>
        <a:xfrm>
          <a:off x="2182777" y="1700279"/>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6204" y="1744223"/>
        <a:ext cx="17760" cy="3552"/>
      </dsp:txXfrm>
    </dsp:sp>
    <dsp:sp modelId="{6437B01B-F247-4A03-8245-F5D2F76CCF74}">
      <dsp:nvSpPr>
        <dsp:cNvPr id="0" name=""/>
        <dsp:cNvSpPr/>
      </dsp:nvSpPr>
      <dsp:spPr>
        <a:xfrm>
          <a:off x="640163" y="1282675"/>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Define test (to reproduce and guard against regression)</a:t>
          </a:r>
        </a:p>
      </dsp:txBody>
      <dsp:txXfrm>
        <a:off x="640163" y="1282675"/>
        <a:ext cx="1544413" cy="926648"/>
      </dsp:txXfrm>
    </dsp:sp>
    <dsp:sp modelId="{2BC8FBFA-4C30-4D44-9314-FF191892DBD5}">
      <dsp:nvSpPr>
        <dsp:cNvPr id="0" name=""/>
        <dsp:cNvSpPr/>
      </dsp:nvSpPr>
      <dsp:spPr>
        <a:xfrm>
          <a:off x="4082406" y="1700279"/>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5833" y="1744223"/>
        <a:ext cx="17760" cy="3552"/>
      </dsp:txXfrm>
    </dsp:sp>
    <dsp:sp modelId="{23900566-FAB4-464A-BB44-1C017C17585F}">
      <dsp:nvSpPr>
        <dsp:cNvPr id="0" name=""/>
        <dsp:cNvSpPr/>
      </dsp:nvSpPr>
      <dsp:spPr>
        <a:xfrm>
          <a:off x="2539792" y="1282675"/>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t" anchorCtr="0">
          <a:noAutofit/>
        </a:bodyPr>
        <a:lstStyle/>
        <a:p>
          <a:pPr marL="0" lvl="0" indent="0" algn="l" defTabSz="622300">
            <a:lnSpc>
              <a:spcPct val="90000"/>
            </a:lnSpc>
            <a:spcBef>
              <a:spcPct val="0"/>
            </a:spcBef>
            <a:spcAft>
              <a:spcPct val="35000"/>
            </a:spcAft>
            <a:buNone/>
          </a:pPr>
          <a:r>
            <a:rPr lang="en-US" sz="1400" kern="1200"/>
            <a:t>Create fix on branch</a:t>
          </a:r>
        </a:p>
        <a:p>
          <a:pPr marL="57150" lvl="1" indent="-57150" algn="l" defTabSz="488950">
            <a:lnSpc>
              <a:spcPct val="90000"/>
            </a:lnSpc>
            <a:spcBef>
              <a:spcPct val="0"/>
            </a:spcBef>
            <a:spcAft>
              <a:spcPct val="15000"/>
            </a:spcAft>
            <a:buChar char="•"/>
          </a:pPr>
          <a:r>
            <a:rPr lang="en-US" sz="1100" kern="1200"/>
            <a:t>working code</a:t>
          </a:r>
        </a:p>
        <a:p>
          <a:pPr marL="57150" lvl="1" indent="-57150" algn="l" defTabSz="488950">
            <a:lnSpc>
              <a:spcPct val="90000"/>
            </a:lnSpc>
            <a:spcBef>
              <a:spcPct val="0"/>
            </a:spcBef>
            <a:spcAft>
              <a:spcPct val="15000"/>
            </a:spcAft>
            <a:buChar char="•"/>
          </a:pPr>
          <a:r>
            <a:rPr lang="en-US" sz="1100" kern="1200"/>
            <a:t>professional code</a:t>
          </a:r>
        </a:p>
      </dsp:txBody>
      <dsp:txXfrm>
        <a:off x="2539792" y="1282675"/>
        <a:ext cx="1544413" cy="926648"/>
      </dsp:txXfrm>
    </dsp:sp>
    <dsp:sp modelId="{7F9DC38A-8959-45E5-97CA-6C64C1D12DBB}">
      <dsp:nvSpPr>
        <dsp:cNvPr id="0" name=""/>
        <dsp:cNvSpPr/>
      </dsp:nvSpPr>
      <dsp:spPr>
        <a:xfrm>
          <a:off x="1412370" y="2207523"/>
          <a:ext cx="3799258" cy="324615"/>
        </a:xfrm>
        <a:custGeom>
          <a:avLst/>
          <a:gdLst/>
          <a:ahLst/>
          <a:cxnLst/>
          <a:rect l="0" t="0" r="0" b="0"/>
          <a:pathLst>
            <a:path>
              <a:moveTo>
                <a:pt x="3799258" y="0"/>
              </a:moveTo>
              <a:lnTo>
                <a:pt x="3799258" y="179407"/>
              </a:lnTo>
              <a:lnTo>
                <a:pt x="0" y="179407"/>
              </a:lnTo>
              <a:lnTo>
                <a:pt x="0" y="324615"/>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6603" y="2368055"/>
        <a:ext cx="190791" cy="3552"/>
      </dsp:txXfrm>
    </dsp:sp>
    <dsp:sp modelId="{E613BDFD-4891-4E6E-BF2D-7B553A87A564}">
      <dsp:nvSpPr>
        <dsp:cNvPr id="0" name=""/>
        <dsp:cNvSpPr/>
      </dsp:nvSpPr>
      <dsp:spPr>
        <a:xfrm>
          <a:off x="4439421" y="1282675"/>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PR and Merge to trunk =&gt; DONE</a:t>
          </a:r>
        </a:p>
      </dsp:txBody>
      <dsp:txXfrm>
        <a:off x="4439421" y="1282675"/>
        <a:ext cx="1544413" cy="926648"/>
      </dsp:txXfrm>
    </dsp:sp>
    <dsp:sp modelId="{8D4CD5F4-D688-44C5-B33C-27946591CC58}">
      <dsp:nvSpPr>
        <dsp:cNvPr id="0" name=""/>
        <dsp:cNvSpPr/>
      </dsp:nvSpPr>
      <dsp:spPr>
        <a:xfrm>
          <a:off x="2182777" y="2982142"/>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6204" y="3026086"/>
        <a:ext cx="17760" cy="3552"/>
      </dsp:txXfrm>
    </dsp:sp>
    <dsp:sp modelId="{84077EBC-BEF7-46C9-98DF-F95BBB3C234A}">
      <dsp:nvSpPr>
        <dsp:cNvPr id="0" name=""/>
        <dsp:cNvSpPr/>
      </dsp:nvSpPr>
      <dsp:spPr>
        <a:xfrm>
          <a:off x="640163" y="2564538"/>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dirty="0"/>
            <a:t>&lt;business decision&gt;</a:t>
          </a:r>
        </a:p>
      </dsp:txBody>
      <dsp:txXfrm>
        <a:off x="640163" y="2564538"/>
        <a:ext cx="1544413" cy="926648"/>
      </dsp:txXfrm>
    </dsp:sp>
    <dsp:sp modelId="{5B03A890-B222-4E26-84C8-AD9717923866}">
      <dsp:nvSpPr>
        <dsp:cNvPr id="0" name=""/>
        <dsp:cNvSpPr/>
      </dsp:nvSpPr>
      <dsp:spPr>
        <a:xfrm>
          <a:off x="2539792" y="2564538"/>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dirty="0"/>
            <a:t>Roll Out</a:t>
          </a:r>
        </a:p>
      </dsp:txBody>
      <dsp:txXfrm>
        <a:off x="2539792" y="2564538"/>
        <a:ext cx="1544413" cy="92664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09:59:13.219"/>
    </inkml:context>
    <inkml:brush xml:id="br0">
      <inkml:brushProperty name="width" value="0.35" units="cm"/>
      <inkml:brushProperty name="height" value="0.35" units="cm"/>
      <inkml:brushProperty name="color" value="#E71224"/>
      <inkml:brushProperty name="ignorePressure" value="1"/>
    </inkml:brush>
  </inkml:definitions>
  <inkml:trace contextRef="#ctx0" brushRef="#br0">4744 211,'0'-2,"-1"1,0 0,1 0,-1 0,0 0,0 0,0 0,0 0,0 0,0 0,0 1,-1-1,1 0,0 0,0 1,-1-1,1 1,-1-1,1 1,0-1,-1 1,1 0,-1-1,1 1,-1 0,0 0,-1 0,-53-5,48 5,-591-5,336 8,-9-3,0 11,-320 43,366-20,-393 44,189-57,141-8,109 3,-265 51,425-63,-23 3,-78 23,106-25,0 0,0 1,1 0,0 1,1 1,0 0,0 0,-13 12,13-10,0 1,0 1,2 0,0 0,0 0,2 1,0 1,1-1,0 1,2 0,0 0,1 1,1-1,1 1,-2 28,4-6,6 146,-4-179,0 0,0 0,0 0,1-1,0 1,0 0,0-1,0 1,1-1,0 1,0-1,0 0,1 0,-1 0,1 0,0 0,0-1,0 1,0-1,8 3,10 4,0-1,1-1,29 6,1 1,58 15,2-3,190 21,22-8,581 11,361-96,-476 9,3 37,-339 3,-110-4,340 3,86 43,-471-22,914 15,-143-20,-828-11,275 18,63 2,-438-20,192 28,-160-14,-8-8,282-8,-314-6,-32-4,0-4,131-24,-123 16,-87 14,131-24,-134 23,0-2,-1 0,0-1,0 0,21-12,-31 13,0-1,-1 1,0-2,13-13,21-16,133-73,-113 74,108-81,-134 88,-22 18,-2 0,1 0,11-14,-21 19,1 0,-1 0,-1 0,0 0,0 0,0-1,-1 1,0-1,-1 1,1-11,-1 10,0-1,-1 0,0 0,0 1,-1-1,-1 0,1 1,-1-1,-1 1,0-1,-1 1,1 0,-2 0,1 0,-12-12,-24-23,-3 1,-2 2,-1 2,-3 1,-2 2,-2 1,-2 3,-1 1,-1 2,-81-27,-404-99,295 112,156 28,-445-49,-153 30,-2 28,664 4,-521-15,335 6,130 6,-1015-23,260 58,236-9,500-19,1 4,-117 20,109-12,-170 7,-18-25,-78 3,-72 47,290-27,81-15,-1-2,-83-4,79-1,44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42:42.3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1076 97,'-45'-2,"-37"2,73 1,1 0,-1 0,0 1,1 0,-1 0,-14 8,4-1,1 0,1 2,-1 0,-15 15,20-16,-1 0,0-2,-27 14,-5 3,26-13,0 0,-1-1,0-1,-41 13,49-20,4-1,0 0,0 1,0 0,0 0,1 1,-14 7,-35 24,34-22,-31 24,47-31,-20 15,-31 32,19-17,31-30,1 0,0 0,0 1,0 0,1 0,0 1,0-1,1 1,0 0,-5 13,-14 42,-10 31,31-82,0 0,1 1,0 0,1-1,1 25,0-34,0 0,1 0,-1-1,1 1,0 0,0 0,0-1,0 1,0 0,0-1,1 0,0 1,-1-1,1 0,0 1,0-1,0 0,0 0,0-1,1 1,-1 0,1-1,-1 1,1-1,-1 0,1 0,0 0,-1 0,1-1,3 1,9 2,0-2,1 0,-1 0,23-4,-16 2,-6 0,-1 1,1 0,0 1,0 1,16 4,12 4,31 10,-58-15,0 0,1-1,-1-1,1-1,0-1,-1 0,1-1,0-1,0 0,-1-2,1 0,33-11,-43 10,0-1,0 0,-1 0,0 0,0-1,0 0,0-1,5-7,16-15,7 3,-29 22,0 0,0-1,0 1,-1-1,0 0,0 0,0-1,-1 0,6-7,-6 5,0 1,1 0,1 0,-1 0,1 1,0 0,0 0,14-10,-10 10,1-1,0 2,0 0,0 0,19-4,-10 2,0 0,-1-2,0 0,0-1,-1-1,32-24,-25 17,-20 15,0-1,-1 1,1-1,-1 0,1 0,-1 0,0 0,-1-1,1 0,4-9,-3 5,1 0,9-11,10-16,-18 23,0-1,-1 0,-1 0,0-1,0 1,-2-1,0 0,2-30,-5-117,-1 84,1 73,0-1,-1 1,1 0,-1-1,0 1,0 0,-1 0,1-1,-3-4,2 8,1-1,-1 1,0 0,0 0,0 0,0 0,0 0,0 1,0-1,0 0,-1 1,1 0,-1-1,1 1,-1 0,1 1,-1-1,0 0,-4 0,-19-2,0 2,1 1,-30 3,8-1,20-1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45:41.0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260 51,'-51'-15,"-41"10,83 6,1-1,-1 1,1 0,-1 0,1 1,0 0,0 1,-14 6,19-7,1 0,0 0,0 0,0 0,0 0,0 0,1 0,-1 1,1-1,0 1,-1-1,1 1,0 0,0-1,1 1,-1 0,1 0,-1-1,1 6,-1 9,1 0,3 21,-1-11,-2-19,1 0,0 1,0-1,1 0,0 0,1 0,0 0,5 10,3 1,26 35,-34-51,2 4,8 8,-1 1,0 1,-2 0,0 0,0 1,-2 0,12 37,-18-48,1 1,0-1,0 0,0 0,1-1,0 1,0-1,1 0,-1 0,2 0,6 7,-4-6,-1 1,0 1,0-1,7 14,-9-14,0-1,0 0,1 0,0-1,0 0,1 0,0 0,7 5,-1-2,0-1,0 0,26 10,-21-14,0 0,0-1,1-1,-1-1,1 0,-1-2,22-2,15 0,564 3,-596-1,0-2,0 0,25-8,20-2,75-1,228 7,-233 8,64 16,-20 0,228-31,110 8,-293 9,-22-2,218-3,-95-24,-49 1,98-19,-5-31,-218 42,-127 28,-1-1,0-1,0-1,-1-1,0-1,0-2,-2 0,37-25,26-28,76-64,-161 129,0-1,-1 1,1-1,0 1,-1-1,1 1,0-1,-1 0,1 1,0-1,-1 0,1 0,-1 0,0 1,1-1,-1 0,0 0,1 0,-1 0,0 0,0 1,0-1,1 0,-1 0,0 0,0 0,-1 0,1 0,0 0,0 0,0 0,-1 1,1-1,0 0,-1 0,1 0,-1 0,1 1,-1-1,1 0,-1 0,1 1,-1-1,0 0,1 1,-1-1,0 1,0-1,1 1,-1-1,0 1,0 0,0-1,0 1,0 0,-1-1,-6-2,0 1,-1 0,1 0,-16-2,-133-1,90 4,-71-9,-143-11,14 2,204 7,-81-25,-32-7,90 32,-109-2,-87 15,104 2,-457-24,466 11,0 7,1 7,-225 34,328-27,-79 11,-181 7,181-28,-242 9,-243 10,520-19,-99-2,68-16,96 10,-80-3,106 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45:44.22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106 120,'-1'1,"0"-1,0 0,0 1,0 0,1-1,-1 1,0-1,1 1,-1 0,0-1,1 1,-1 0,1 0,-1-1,1 1,0 0,-1 0,1 0,-1 2,-6 19,7-21,-24 105,-13 138,22-129,10-68,2 1,1-1,3 1,2-1,11 52,-13-93,0-1,1 1,0-1,0 0,1 1,0-1,0-1,0 1,0 0,0-1,1 1,0-1,0 0,0 0,7 4,8 4,-1 0,36 15,-3-2,42 23,-72-41,0 0,0-1,0-1,1-1,31 2,13 2,280 36,72 12,-335-41,157 5,89-21,-130-2,21 1,294 7,-333 11,45 1,-172-15,1-3,61-9,-58-2,1-2,100-41,-93 31,-30 10,0-3,-1 0,-1-3,-1-1,-1-1,43-39,-62 48,0-2,-1 1,-1-1,-1-1,10-18,-6 11,25-33,121-124,-149 166,0-1,-1 0,0-1,-1-1,-1 1,8-25,-6 13,-2-1,-1 0,4-34,-10 55,0 1,-1-1,0 1,0-1,-1 0,0 1,0-1,-1 1,0 0,0-1,0 1,-1 0,0 0,-1 0,0 1,0-1,0 1,0 0,-1 0,0 1,-1-1,1 1,-1 0,-10-6,-15-11,-1 1,-2 2,0 2,-59-22,-149-36,145 52,0 5,-171-11,-200 27,94 27,-75 2,-46-44,320 3,-207 10,65 32,62-3,238-24,0 2,1-1,-1 2,1 0,0 1,-17 8,3 1,1 2,-31 21,32-18,0-2,-2-2,0 0,-54 17,52-26,19-5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4:50.082"/>
    </inkml:context>
    <inkml:brush xml:id="br0">
      <inkml:brushProperty name="width" value="0.35" units="cm"/>
      <inkml:brushProperty name="height" value="0.35" units="cm"/>
      <inkml:brushProperty name="color" value="#E71224"/>
      <inkml:brushProperty name="ignorePressure" value="1"/>
    </inkml:brush>
  </inkml:definitions>
  <inkml:trace contextRef="#ctx0" brushRef="#br0">809 34,'0'0,"-1"-1,1 1,0 0,0 0,0 0,0 0,0-1,-1 1,1 0,0 0,0 0,0 0,-1 0,1-1,0 1,0 0,0 0,-1 0,1 0,0 0,0 0,-1 0,1 0,0 0,0 0,-1 0,1 0,-10-1,9 1,-101-1,57 2,-1-1,-1 1,-54 8,63-3,-68 6,33-9,24-1,18 1,-45 8,73-11,-5 2,-12 2,17-3,1 0,-1 0,1 0,-1 0,1 0,0 0,0 1,-3 1,3-1,0-1,0 1,0 0,0 0,0 0,0 0,1 0,-1 1,1-1,0 0,0 0,0 1,1-1,-1 0,0 5,1-1,1 23,-1-28,0 0,0-1,1 1,-1 0,0-1,1 1,-1-1,0 1,1-1,-1 1,1-1,-1 1,1-1,-1 1,1-1,0 1,-1-1,1 1,0-1,1 1,2 0,-1 0,1 1,5 0,0 0,10 3,0-1,33 3,4 0,98 1,62-16,-81 2,0 6,-57 1,-20-1,59 0,15 7,-81-3,156 2,-25-3,-140-2,46 3,11 0,-75-3,33 5,-27-3,-1-1,47-1,-53-1,-5-1,-1 0,23-4,-21 2,-15 2,23-3,-24 3,1 0,-1 0,1 0,-1 0,4-2,-5 2,0 0,-1 0,1 0,1-3,5-1,22-13,-20 12,19-13,-22 15,-5 2,1 0,-1 0,2-2,-3 3,0 1,-1-1,1 0,0 0,-1 0,0 0,1 0,-1-1,0 1,1-1,-1 1,0-1,0 1,0 0,0 0,0-1,0 1,-1 0,1 0,0 0,-1-1,0 1,1 0,-1 0,0 0,-1-2,-5-4,-1 1,1-1,-1 1,-1 1,1-1,-1 1,0 0,-1 0,0 1,-13-5,-70-15,51 17,27 5,-77-8,-25 5,-1 5,113 0,-88-3,57 2,22 0,-174-3,46 9,39-1,86-3,-1 0,-19 3,19-1,-30 0,-3-3,-12 0,-14 8,51-5,13-2,0 0,-15-1,14 0,8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5:57.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852 170,'-39'2,"0"2,-44 10,15-2,24-3,-79 28,107-32,2 1,-1 1,1 1,0 0,1 1,-16 12,-33 21,35-26,1 0,0 2,1 1,-26 26,35-29,1 0,0 2,2-1,0 2,1 0,1 0,-15 36,26-53,-1-1,1 1,-1 0,1-1,0 1,0-1,0 1,0 0,0-1,0 1,0-1,1 1,-1 0,0-1,1 1,0-1,-1 1,1-1,0 1,-1-1,3 2,27 24,-9-10,-17-14,0 0,1 0,-1 0,1 0,0-1,0 0,0 0,0 0,0 0,0-1,1 0,-1 0,0 0,1-1,-1 0,1 0,9-1,8-3,0 0,39-13,-49 14,67-28,-57 21,0 1,32-9,-37 13,-2-1,1-1,-1-1,17-11,-2 3,12-5,-1 2,2 2,75-18,-100 29,-1-1,1-1,-1 0,25-17,2 0,-14 7,-1-2,-1-1,-1-2,-1 0,28-32,-50 51,18-22,-2-1,0-1,25-46,-28 32,-17 39,1 0,-2 0,1 0,0 0,0 0,-1 0,0-1,0 1,0 0,0 0,-1-5,0 6,0 0,0 1,-1-1,1 1,-1-1,1 1,-1-1,0 1,1 0,-1 0,0 0,0 0,0 0,0 0,0 1,0-1,0 1,0-1,0 1,-4-1,-50 0,40 2,5 0,0 1,0 0,0 1,1 0,-1 1,1 0,0 0,0 1,-13 9,7-5,0-1,-22 8,-31 8,38-14,-40 19,64-26,1 1,0 0,0 0,0 1,0 0,-6 7,6-6,3-3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9:13.116"/>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9:17.894"/>
    </inkml:context>
    <inkml:brush xml:id="br0">
      <inkml:brushProperty name="width" value="0.2" units="cm"/>
      <inkml:brushProperty name="height" value="0.2" units="cm"/>
      <inkml:brushProperty name="color" value="#E71224"/>
      <inkml:brushProperty name="ignorePressure" value="1"/>
    </inkml:brush>
  </inkml:definitions>
  <inkml:trace contextRef="#ctx0" brushRef="#br0">6879 1823,'0'-3,"1"0,0 0,-1 0,1 0,0 0,1 0,-1 0,0 0,1 1,-1-1,5-4,3-7,34-62,-4-2,-3-1,-3-2,-4-1,-4-1,-3-2,-4 0,-4-1,6-170,-20 247,0 0,0 0,-1 0,0 0,-1-1,0 1,-1 1,1-1,-2 0,1 1,-1-1,0 1,-1 0,0 1,0-1,-1 1,0 0,0 0,-1 1,-10-9,-31-20,-89-49,-63-17,135 69,-212-104,228 112,-2 2,-1 3,-76-19,-164-13,-75 20,0 5,-2 27,146 1,188 0,-1 2,1 2,0 1,-44 15,-10 1,43-9,1 1,-82 41,-9 3,54-29,-155 33,94-31,-176 64,278-83,0 3,0 1,2 2,-50 32,56-29,-4 3,-44 22,67-39,-1-2,0 0,-1-1,1 0,-1-2,-26 4,-51-2,-105-9,43 0,118 4,-166 3,159 1,1 1,-71 18,-38 33,110-38,0-2,-67 16,56-23,0-2,-57-1,-110-11,60 1,-322 4,468 0,-1 0,0-1,1-1,0 0,-1-1,1 0,0-1,0-1,-16-8,3-4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9:20.270"/>
    </inkml:context>
    <inkml:brush xml:id="br0">
      <inkml:brushProperty name="width" value="0.2" units="cm"/>
      <inkml:brushProperty name="height" value="0.2" units="cm"/>
      <inkml:brushProperty name="color" value="#E71224"/>
      <inkml:brushProperty name="ignorePressure" value="1"/>
    </inkml:brush>
  </inkml:definitions>
  <inkml:trace contextRef="#ctx0" brushRef="#br0">5737 0,'-176'13,"-258"73,272-47,-803 110,773-142,-320 24,3 64,281-32,-430 31,469-91,-375 34,461-18,1 6,1 8,1 7,1 6,-161 113,104-30,134-107,0 2,1 1,1 2,-31 52,41-59,0 2,2-1,-1 2,2 0,0 0,1 1,0 0,1 1,1-1,-3 34,2 6,0 1,4 130,2-154,2 0,1 0,0-1,2 1,13 55,-15-80,0 0,1 0,0-1,0-1,1 1,0-1,1-1,0 0,0 0,1-1,0-1,0 0,1 0,0-1,0-1,13 9,-3-7,0-1,1-1,0-1,0-2,28 2,109-2,-121-6,344-5,430 7,-2 111,-667-76,387 78,-442-105,1-6,0-6,0-6,95-28,185-106,-136 46,-145 68,1 5,117-5,176 25,-271 5,-63-3,0-4,0-3,-1-3,50-22,172-103,-45 21,-174 92,-1-2,83-66,-73 46,-32 28,-1-3,0-1,-1-1,33-44,88-160,-94 147,-43 70,1 0,-1-1,0 0,-1-1,0 0,0-1,-1 0,1-1,-2 1,1-2,-1 1,0-1,-1 0,0 0,2-15,-3 13,-1 0,0 0,0 0,-1 0,0 0,0 0,-2 0,1 0,-1 0,0 0,-1 0,-1 1,1 0,-1 0,-1 1,0-1,0 1,-1 1,0 0,0 0,-1 1,0 0,-1 1,0 0,0 1,0 1,0-1,-1 2,-10-7,-30-26,-317-248,106 127,223 142,-1 3,0 2,-73-13,94 25,-2-3,0-1,1-1,-1-1,1-1,1-2,-1-1,1-1,1-1,-25-30,12 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9:12.776"/>
    </inkml:context>
    <inkml:brush xml:id="br0">
      <inkml:brushProperty name="width" value="0.2" units="cm"/>
      <inkml:brushProperty name="height" value="0.2" units="cm"/>
      <inkml:brushProperty name="color" value="#E71224"/>
      <inkml:brushProperty name="ignorePressure" value="1"/>
    </inkml:brush>
  </inkml:definitions>
  <inkml:trace contextRef="#ctx0" brushRef="#br0">4110 287,'-20'-1,"1"-2,-36-10,-17-4,-565-8,487 26,-836 1,898-2,1-5,-1-5,1-5,1-5,-95-40,178 59,-208-78,164 65,-1 3,-76-5,-233 21,318-1,0 3,1 2,-50 21,-110 68,190-93,0 0,1 1,-1 1,1 0,0 0,0 1,1 0,0 0,-6 10,-6 14,-19 46,11-24,-111 236,127-271,2 1,0 0,0 1,2 0,0 1,1-1,0 2,1-1,-2 37,5-46,1-1,0 1,0 0,1-1,1 1,-1-1,1 0,1 0,0 0,0 0,1 0,0-1,0 0,1 0,0 0,0-1,1 0,14 18,-7-14,1 0,0-1,1-1,0 0,1-2,0 0,0-2,0 0,1-1,0-2,29 6,18-3,118-4,-131-5,2361-9,-1973 10,-99-29,-41 1,-244 25,0-4,0-3,0-3,-2-3,1-3,61-34,-94 44,1 1,22-4,-25 7,1 0,35-18,-51 20,-1 1,1-1,-1 0,0 0,1 0,-1-1,0 1,0-1,-1 0,1 0,0 0,-1-1,0 1,0-1,0 0,0 0,-1 0,1 0,-1 0,0 0,0-1,0 1,-1 0,1-11,-1 7,-1 1,1 0,-1 0,0 0,0 0,-1 0,0 0,0 0,0 0,-1 1,1 0,-1-1,-1 1,1 1,-8-12,-3 1,-1 1,0 1,-20-15,-8-8,-50-56,-68-63,151 150,0 0,0 1,0 0,0 1,-1 1,0 0,1 1,-17-2,-7 1,-46 5,78-1,-34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2:02.194"/>
    </inkml:context>
    <inkml:brush xml:id="br0">
      <inkml:brushProperty name="width" value="0.35" units="cm"/>
      <inkml:brushProperty name="height" value="0.35" units="cm"/>
      <inkml:brushProperty name="color" value="#E71224"/>
      <inkml:brushProperty name="ignorePressure" value="1"/>
    </inkml:brush>
  </inkml:definitions>
  <inkml:trace contextRef="#ctx0" brushRef="#br0">809 34,'0'0,"-1"-1,1 1,0 0,0 0,0 0,0 0,0-1,-1 1,1 0,0 0,0 0,0 0,-1 0,1-1,0 1,0 0,0 0,-1 0,1 0,0 0,0 0,-1 0,1 0,0 0,0 0,-1 0,1 0,-10-1,9 1,-101-1,57 2,-1-1,-1 1,-54 8,63-3,-68 6,33-9,24-1,18 1,-45 8,73-11,-5 2,-12 2,17-3,1 0,-1 0,1 0,-1 0,1 0,0 0,0 1,-3 1,3-1,0-1,0 1,0 0,0 0,0 0,0 0,1 0,-1 1,1-1,0 0,0 0,0 1,1-1,-1 0,0 5,1-1,1 23,-1-28,0 0,0-1,1 1,-1 0,0-1,1 1,-1-1,0 1,1-1,-1 1,1-1,-1 1,1-1,-1 1,1-1,0 1,-1-1,1 1,0-1,1 1,2 0,-1 0,1 1,5 0,0 0,10 3,0-1,33 3,4 0,98 1,62-16,-81 2,0 6,-57 1,-20-1,59 0,15 7,-81-3,156 2,-25-3,-140-2,46 3,11 0,-75-3,33 5,-27-3,-1-1,47-1,-53-1,-5-1,-1 0,23-4,-21 2,-15 2,23-3,-24 3,1 0,-1 0,1 0,-1 0,4-2,-5 2,0 0,-1 0,1 0,1-3,5-1,22-13,-20 12,19-13,-22 15,-5 2,1 0,-1 0,2-2,-3 3,0 1,-1-1,1 0,0 0,-1 0,0 0,1 0,-1-1,0 1,1-1,-1 1,0-1,0 1,0 0,0 0,0-1,0 1,-1 0,1 0,0 0,-1-1,0 1,1 0,-1 0,0 0,-1-2,-5-4,-1 1,1-1,-1 1,-1 1,1-1,-1 1,0 0,-1 0,0 1,-13-5,-70-15,51 17,27 5,-77-8,-25 5,-1 5,113 0,-88-3,57 2,22 0,-174-3,46 9,39-1,86-3,-1 0,-19 3,19-1,-30 0,-3-3,-12 0,-14 8,51-5,13-2,0 0,-15-1,14 0,8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4:06.3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852 170,'-39'2,"0"2,-44 10,15-2,24-3,-79 28,107-32,2 1,-1 1,1 1,0 0,1 1,-16 12,-33 21,35-26,1 0,0 2,1 1,-26 26,35-29,1 0,0 2,2-1,0 2,1 0,1 0,-15 36,26-53,-1-1,1 1,-1 0,1-1,0 1,0-1,0 1,0 0,0-1,0 1,0-1,1 1,-1 0,0-1,1 1,0-1,-1 1,1-1,0 1,-1-1,3 2,27 24,-9-10,-17-14,0 0,1 0,-1 0,1 0,0-1,0 0,0 0,0 0,0 0,0-1,1 0,-1 0,0 0,1-1,-1 0,1 0,9-1,8-3,0 0,39-13,-49 14,67-28,-57 21,0 1,32-9,-37 13,-2-1,1-1,-1-1,17-11,-2 3,12-5,-1 2,2 2,75-18,-100 29,-1-1,1-1,-1 0,25-17,2 0,-14 7,-1-2,-1-1,-1-2,-1 0,28-32,-50 51,18-22,-2-1,0-1,25-46,-28 32,-17 39,1 0,-2 0,1 0,0 0,0 0,-1 0,0-1,0 1,0 0,0 0,-1-5,0 6,0 0,0 1,-1-1,1 1,-1-1,1 1,-1-1,0 1,1 0,-1 0,0 0,0 0,0 0,0 0,0 1,0-1,0 1,0-1,0 1,-4-1,-50 0,40 2,5 0,0 1,0 0,0 1,1 0,-1 1,1 0,0 0,0 1,-13 9,7-5,0-1,-22 8,-31 8,38-14,-40 19,64-26,1 1,0 0,0 0,0 1,0 0,-6 7,6-6,3-3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24-11-2021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ing.oreilly.com/search/?query=author%3A%22Titus%20Winters%22&amp;sort=relevance&amp;highlight=true"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learning.oreilly.com/search/?query=author%3A%22Hyrum%20Wright%22&amp;sort=relevance&amp;highlight=true" TargetMode="External"/><Relationship Id="rId4" Type="http://schemas.openxmlformats.org/officeDocument/2006/relationships/hyperlink" Target="https://learning.oreilly.com/search/?query=author%3A%22Tom%20Manshreck%22&amp;sort=relevance&amp;highlight=tr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TITLE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Software Engineering as the Next Level Up from Programming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DESCRIPTION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Software engineering is programming with the added dimension of time: programs that can evolve and scale, be maintained and be operated by multiple people over a longer period of time. What does it take to do software engineering in a professional manner - beyond mere programming? As programmers, our main goal is to make IT work. To translate functional specification into executable code. And sure, that is the least we can do. But we have more responsibility than this. We have to produce software that is robust and will reliably handle expected and unexpected cases. Software that is scalable and can handle expected and somewhat unexpected load gracefully. With minimal operating costs and in the greenest way possible. Software that is observable and manageable and that can be evolved with changing and new functional requirements and with changing technology. Software that will be legacy in the original, positive meaning of the word. That does not depend on the one big brain in our team or on the guy that has been around for three decades. Software that we know is good and can comfortably be modified in a controlled and productive way. We have to grow from excellent programmers to professional software engineers. This session talks about what it takes to create our code with honor. It discusses automation at every level in the build, rollout and monitoring of infrastructure (as code), platform and application, using CI/CD pipelines and DevOps procedures and tools. The session talks about testing – before and during development as well as after each change anywhere in the system and for both functional and non-functional aspects. Test driven development, regression testing and smoke testing are among the concepts discussed. The term ‘clean code’ refers to code that is readable, testable and maintainable. Through code analysis and peer reviews and by performing refactoring we constantly refine our software to be collectively adaptable. The session demonstrates the concepts discussed with code samples in the context of cloud native programming. As software engineers, we have an obligation to society, to our peers and to ourselves to not only write software that does the job, but to create code that is good. Ours is a great and meaningful line of work, especially if we raise our game professionally to code with honor.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11/24/2021 13:00-13:45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415791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Caterpillar to Butterfly</a:t>
            </a:r>
          </a:p>
          <a:p>
            <a:r>
              <a:rPr lang="en-US" dirty="0"/>
              <a:t>From personal code to team treasure</a:t>
            </a:r>
          </a:p>
          <a:p>
            <a:r>
              <a:rPr lang="en-US" dirty="0"/>
              <a:t>From branch to trunk</a:t>
            </a:r>
          </a:p>
          <a:p>
            <a:r>
              <a:rPr lang="en-US" dirty="0"/>
              <a:t>From </a:t>
            </a:r>
            <a:r>
              <a:rPr lang="en-US" i="1" dirty="0"/>
              <a:t>mine</a:t>
            </a:r>
            <a:r>
              <a:rPr lang="en-US" dirty="0"/>
              <a:t> to </a:t>
            </a:r>
            <a:r>
              <a:rPr lang="en-US" i="1" dirty="0"/>
              <a:t>our</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45</a:t>
            </a:fld>
            <a:endParaRPr lang="nl-NL"/>
          </a:p>
        </p:txBody>
      </p:sp>
    </p:spTree>
    <p:extLst>
      <p:ext uri="{BB962C8B-B14F-4D97-AF65-F5344CB8AC3E}">
        <p14:creationId xmlns:p14="http://schemas.microsoft.com/office/powerpoint/2010/main" val="630697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Caterpillar to Butterfly</a:t>
            </a:r>
          </a:p>
          <a:p>
            <a:r>
              <a:rPr lang="en-US" dirty="0"/>
              <a:t>From personal code to team treasure</a:t>
            </a:r>
          </a:p>
          <a:p>
            <a:r>
              <a:rPr lang="en-US" dirty="0"/>
              <a:t>From branch to trunk</a:t>
            </a:r>
          </a:p>
          <a:p>
            <a:r>
              <a:rPr lang="en-US" dirty="0"/>
              <a:t>From </a:t>
            </a:r>
            <a:r>
              <a:rPr lang="en-US" i="1" dirty="0"/>
              <a:t>mine</a:t>
            </a:r>
            <a:r>
              <a:rPr lang="en-US" dirty="0"/>
              <a:t> to </a:t>
            </a:r>
            <a:r>
              <a:rPr lang="en-US" i="1" dirty="0"/>
              <a:t>our</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46</a:t>
            </a:fld>
            <a:endParaRPr lang="nl-NL"/>
          </a:p>
        </p:txBody>
      </p:sp>
    </p:spTree>
    <p:extLst>
      <p:ext uri="{BB962C8B-B14F-4D97-AF65-F5344CB8AC3E}">
        <p14:creationId xmlns:p14="http://schemas.microsoft.com/office/powerpoint/2010/main" val="2223165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 test is production</a:t>
            </a:r>
          </a:p>
          <a:p>
            <a:r>
              <a:rPr lang="en-US" dirty="0"/>
              <a:t>controlled production roll out is one way to perform (final) test</a:t>
            </a:r>
          </a:p>
        </p:txBody>
      </p:sp>
      <p:sp>
        <p:nvSpPr>
          <p:cNvPr id="4" name="Slide Number Placeholder 3"/>
          <p:cNvSpPr>
            <a:spLocks noGrp="1"/>
          </p:cNvSpPr>
          <p:nvPr>
            <p:ph type="sldNum" sz="quarter" idx="5"/>
          </p:nvPr>
        </p:nvSpPr>
        <p:spPr/>
        <p:txBody>
          <a:bodyPr/>
          <a:lstStyle/>
          <a:p>
            <a:fld id="{CDFB967C-E8DF-AF4B-9B57-A68D256EEC90}" type="slidenum">
              <a:rPr lang="nl-NL" smtClean="0"/>
              <a:t>53</a:t>
            </a:fld>
            <a:endParaRPr lang="nl-NL"/>
          </a:p>
        </p:txBody>
      </p:sp>
    </p:spTree>
    <p:extLst>
      <p:ext uri="{BB962C8B-B14F-4D97-AF65-F5344CB8AC3E}">
        <p14:creationId xmlns:p14="http://schemas.microsoft.com/office/powerpoint/2010/main" val="229705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analysis (</a:t>
            </a:r>
            <a:r>
              <a:rPr lang="en-US" dirty="0" err="1"/>
              <a:t>splunk</a:t>
            </a:r>
            <a:r>
              <a:rPr lang="en-US" dirty="0"/>
              <a:t>, elastic, azure or OCI log analytics)</a:t>
            </a:r>
          </a:p>
          <a:p>
            <a:r>
              <a:rPr lang="en-US" dirty="0"/>
              <a:t>metrics analysis</a:t>
            </a:r>
          </a:p>
          <a:p>
            <a:r>
              <a:rPr lang="en-US" dirty="0"/>
              <a:t>real time and trends</a:t>
            </a:r>
          </a:p>
        </p:txBody>
      </p:sp>
      <p:sp>
        <p:nvSpPr>
          <p:cNvPr id="4" name="Slide Number Placeholder 3"/>
          <p:cNvSpPr>
            <a:spLocks noGrp="1"/>
          </p:cNvSpPr>
          <p:nvPr>
            <p:ph type="sldNum" sz="quarter" idx="5"/>
          </p:nvPr>
        </p:nvSpPr>
        <p:spPr/>
        <p:txBody>
          <a:bodyPr/>
          <a:lstStyle/>
          <a:p>
            <a:fld id="{CDFB967C-E8DF-AF4B-9B57-A68D256EEC90}" type="slidenum">
              <a:rPr lang="nl-NL" smtClean="0"/>
              <a:t>54</a:t>
            </a:fld>
            <a:endParaRPr lang="nl-NL"/>
          </a:p>
        </p:txBody>
      </p:sp>
    </p:spTree>
    <p:extLst>
      <p:ext uri="{BB962C8B-B14F-4D97-AF65-F5344CB8AC3E}">
        <p14:creationId xmlns:p14="http://schemas.microsoft.com/office/powerpoint/2010/main" val="2425299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https://www.slideserve.com/ayala/se-3910-real-time-systems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488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expired certificate</a:t>
            </a:r>
          </a:p>
          <a:p>
            <a:r>
              <a:rPr lang="en-US" dirty="0"/>
              <a:t>Product Owner cannot be reached</a:t>
            </a:r>
          </a:p>
          <a:p>
            <a:r>
              <a:rPr lang="en-US" dirty="0"/>
              <a:t>Wiki is down</a:t>
            </a:r>
          </a:p>
          <a:p>
            <a:r>
              <a:rPr lang="en-US" dirty="0"/>
              <a:t>Storage inaccessible</a:t>
            </a:r>
          </a:p>
          <a:p>
            <a:r>
              <a:rPr lang="en-US" dirty="0"/>
              <a:t>Critical vulnerability in library</a:t>
            </a:r>
          </a:p>
          <a:p>
            <a:r>
              <a:rPr lang="en-US" dirty="0"/>
              <a:t>DDOS attack detected</a:t>
            </a:r>
          </a:p>
          <a:p>
            <a:r>
              <a:rPr lang="en-US" dirty="0"/>
              <a:t>Ransomware alert</a:t>
            </a:r>
          </a:p>
          <a:p>
            <a:r>
              <a:rPr lang="en-US" dirty="0"/>
              <a:t>Data Corruption (human error)</a:t>
            </a:r>
          </a:p>
          <a:p>
            <a:r>
              <a:rPr lang="en-US" dirty="0"/>
              <a:t>failing DNS server</a:t>
            </a:r>
          </a:p>
          <a:p>
            <a:r>
              <a:rPr lang="en-US" dirty="0"/>
              <a:t>Azure availability zone is down</a:t>
            </a:r>
          </a:p>
          <a:p>
            <a:r>
              <a:rPr lang="en-US" dirty="0"/>
              <a:t>team tech lead falls ill</a:t>
            </a:r>
          </a:p>
          <a:p>
            <a:r>
              <a:rPr lang="en-US" dirty="0"/>
              <a:t>P1 bug in recent production release</a:t>
            </a:r>
          </a:p>
          <a:p>
            <a:r>
              <a:rPr lang="en-US" dirty="0"/>
              <a:t>Edge connectivity lost</a:t>
            </a:r>
          </a:p>
          <a:p>
            <a:r>
              <a:rPr lang="en-US" dirty="0"/>
              <a:t>Power outage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62</a:t>
            </a:fld>
            <a:endParaRPr lang="nl-NL"/>
          </a:p>
        </p:txBody>
      </p:sp>
    </p:spTree>
    <p:extLst>
      <p:ext uri="{BB962C8B-B14F-4D97-AF65-F5344CB8AC3E}">
        <p14:creationId xmlns:p14="http://schemas.microsoft.com/office/powerpoint/2010/main" val="334756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dirty="0"/>
              <a:t>Elk event leidt tot </a:t>
            </a:r>
            <a:r>
              <a:rPr lang="nl-NL" sz="1200" dirty="0" err="1"/>
              <a:t>technical</a:t>
            </a:r>
            <a:r>
              <a:rPr lang="nl-NL" sz="1200" dirty="0"/>
              <a:t> </a:t>
            </a:r>
            <a:r>
              <a:rPr lang="nl-NL" sz="1200" dirty="0" err="1"/>
              <a:t>debt</a:t>
            </a:r>
            <a:r>
              <a:rPr lang="nl-NL" sz="1200" dirty="0"/>
              <a:t> en/of actie/user story</a:t>
            </a:r>
          </a:p>
          <a:p>
            <a:r>
              <a:rPr lang="nl-NL" sz="1200" dirty="0" err="1"/>
              <a:t>DevOps</a:t>
            </a:r>
            <a:r>
              <a:rPr lang="nl-NL" sz="1200" dirty="0"/>
              <a:t> team houdt status bij van applicatie-componenten en platform-onderdelen en tools </a:t>
            </a:r>
            <a:br>
              <a:rPr lang="nl-NL" sz="1200" dirty="0"/>
            </a:br>
            <a:r>
              <a:rPr lang="nl-NL" sz="1200" dirty="0"/>
              <a:t>(functioneel, non-functioneel en technisch</a:t>
            </a:r>
            <a:endParaRPr lang="en-NL" sz="1200"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66</a:t>
            </a:fld>
            <a:endParaRPr lang="nl-NL"/>
          </a:p>
        </p:txBody>
      </p:sp>
    </p:spTree>
    <p:extLst>
      <p:ext uri="{BB962C8B-B14F-4D97-AF65-F5344CB8AC3E}">
        <p14:creationId xmlns:p14="http://schemas.microsoft.com/office/powerpoint/2010/main" val="59572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dirty="0"/>
              <a:t>Elk event leidt tot </a:t>
            </a:r>
            <a:r>
              <a:rPr lang="nl-NL" sz="1200" dirty="0" err="1"/>
              <a:t>technical</a:t>
            </a:r>
            <a:r>
              <a:rPr lang="nl-NL" sz="1200" dirty="0"/>
              <a:t> </a:t>
            </a:r>
            <a:r>
              <a:rPr lang="nl-NL" sz="1200" dirty="0" err="1"/>
              <a:t>debt</a:t>
            </a:r>
            <a:r>
              <a:rPr lang="nl-NL" sz="1200" dirty="0"/>
              <a:t> en/of actie/user story</a:t>
            </a:r>
          </a:p>
          <a:p>
            <a:r>
              <a:rPr lang="nl-NL" sz="1200" dirty="0" err="1"/>
              <a:t>DevOps</a:t>
            </a:r>
            <a:r>
              <a:rPr lang="nl-NL" sz="1200" dirty="0"/>
              <a:t> team houdt status bij van applicatie-componenten en platform-onderdelen en tools </a:t>
            </a:r>
            <a:br>
              <a:rPr lang="nl-NL" sz="1200" dirty="0"/>
            </a:br>
            <a:r>
              <a:rPr lang="nl-NL" sz="1200" dirty="0"/>
              <a:t>(functioneel, non-functioneel en technisch</a:t>
            </a:r>
            <a:endParaRPr lang="en-NL" sz="1200"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67</a:t>
            </a:fld>
            <a:endParaRPr lang="nl-NL"/>
          </a:p>
        </p:txBody>
      </p:sp>
    </p:spTree>
    <p:extLst>
      <p:ext uri="{BB962C8B-B14F-4D97-AF65-F5344CB8AC3E}">
        <p14:creationId xmlns:p14="http://schemas.microsoft.com/office/powerpoint/2010/main" val="4028890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D3B49"/>
                </a:solidFill>
                <a:effectLst/>
                <a:latin typeface="Guardian Sans Text"/>
              </a:rPr>
              <a:t>Software Engineering at Google</a:t>
            </a:r>
          </a:p>
          <a:p>
            <a:pPr algn="l"/>
            <a:r>
              <a:rPr lang="en-US" b="0" i="0" dirty="0">
                <a:solidFill>
                  <a:srgbClr val="3D3B49"/>
                </a:solidFill>
                <a:effectLst/>
                <a:latin typeface="Guardian Sans Text"/>
              </a:rPr>
              <a:t>By </a:t>
            </a:r>
            <a:r>
              <a:rPr lang="en-US" b="0" i="0" dirty="0">
                <a:solidFill>
                  <a:srgbClr val="3D3B49"/>
                </a:solidFill>
                <a:effectLst/>
                <a:latin typeface="Guardian Sans Text"/>
                <a:hlinkClick r:id="rId3"/>
              </a:rPr>
              <a:t>Titus Winters</a:t>
            </a:r>
            <a:r>
              <a:rPr lang="en-US" b="0" i="0" dirty="0">
                <a:solidFill>
                  <a:srgbClr val="3D3B49"/>
                </a:solidFill>
                <a:effectLst/>
                <a:latin typeface="Guardian Sans Text"/>
              </a:rPr>
              <a:t>, </a:t>
            </a:r>
            <a:r>
              <a:rPr lang="en-US" b="0" i="0" dirty="0">
                <a:solidFill>
                  <a:srgbClr val="3D3B49"/>
                </a:solidFill>
                <a:effectLst/>
                <a:latin typeface="Guardian Sans Text"/>
                <a:hlinkClick r:id="rId4"/>
              </a:rPr>
              <a:t>Tom </a:t>
            </a:r>
            <a:r>
              <a:rPr lang="en-US" b="0" i="0" dirty="0" err="1">
                <a:solidFill>
                  <a:srgbClr val="3D3B49"/>
                </a:solidFill>
                <a:effectLst/>
                <a:latin typeface="Guardian Sans Text"/>
                <a:hlinkClick r:id="rId4"/>
              </a:rPr>
              <a:t>Manshreck</a:t>
            </a:r>
            <a:r>
              <a:rPr lang="en-US" b="0" i="0" dirty="0">
                <a:solidFill>
                  <a:srgbClr val="3D3B49"/>
                </a:solidFill>
                <a:effectLst/>
                <a:latin typeface="Guardian Sans Text"/>
              </a:rPr>
              <a:t>, </a:t>
            </a:r>
            <a:r>
              <a:rPr lang="en-US" b="0" i="0" dirty="0">
                <a:solidFill>
                  <a:srgbClr val="3D3B49"/>
                </a:solidFill>
                <a:effectLst/>
                <a:latin typeface="Guardian Sans Text"/>
                <a:hlinkClick r:id="rId5"/>
              </a:rPr>
              <a:t>Hyrum Wright</a:t>
            </a:r>
            <a:endParaRPr lang="en-US" b="0" i="0" dirty="0">
              <a:solidFill>
                <a:srgbClr val="3D3B49"/>
              </a:solidFill>
              <a:effectLst/>
              <a:latin typeface="Guardian Sans Text"/>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72</a:t>
            </a:fld>
            <a:endParaRPr lang="nl-NL"/>
          </a:p>
        </p:txBody>
      </p:sp>
    </p:spTree>
    <p:extLst>
      <p:ext uri="{BB962C8B-B14F-4D97-AF65-F5344CB8AC3E}">
        <p14:creationId xmlns:p14="http://schemas.microsoft.com/office/powerpoint/2010/main" val="1510712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34065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extraordinary!</a:t>
            </a:r>
          </a:p>
          <a:p>
            <a:r>
              <a:rPr lang="en-US" dirty="0"/>
              <a:t>Old, not modern</a:t>
            </a:r>
          </a:p>
          <a:p>
            <a:r>
              <a:rPr lang="en-US" dirty="0"/>
              <a:t>5TB in RDBMS, 50 applications, 2000 components/programs, 1.5M “lines of custom code”</a:t>
            </a:r>
          </a:p>
          <a:p>
            <a:r>
              <a:rPr lang="en-US" dirty="0"/>
              <a:t>fragile/issues</a:t>
            </a:r>
          </a:p>
          <a:p>
            <a:r>
              <a:rPr lang="en-US" dirty="0"/>
              <a:t>end of scale</a:t>
            </a:r>
          </a:p>
          <a:p>
            <a:r>
              <a:rPr lang="en-US" dirty="0"/>
              <a:t>stagnant / no innovation or evolution (</a:t>
            </a:r>
            <a:r>
              <a:rPr lang="en-US" dirty="0" err="1"/>
              <a:t>SoR</a:t>
            </a:r>
            <a:r>
              <a:rPr lang="en-US" dirty="0"/>
              <a:t>)</a:t>
            </a:r>
          </a:p>
          <a:p>
            <a:r>
              <a:rPr lang="en-US" dirty="0"/>
              <a:t>Expensive TCO</a:t>
            </a:r>
          </a:p>
          <a:p>
            <a:r>
              <a:rPr lang="en-US" dirty="0"/>
              <a:t>Critical to business </a:t>
            </a:r>
          </a:p>
          <a:p>
            <a:r>
              <a:rPr lang="en-US" dirty="0"/>
              <a:t>No test sets, no specifications, no documentation</a:t>
            </a:r>
          </a:p>
          <a:p>
            <a:r>
              <a:rPr lang="en-US" dirty="0"/>
              <a:t>Low on expertise: with tech stack, functionality, development and ops</a:t>
            </a:r>
          </a:p>
          <a:p>
            <a:r>
              <a:rPr lang="en-US" dirty="0"/>
              <a:t>pile of tech debt – business always in a hurry, IT caved in; no budget to technical upgrades/maintenance</a:t>
            </a:r>
          </a:p>
          <a:p>
            <a:r>
              <a:rPr lang="en-US" dirty="0"/>
              <a:t>Vulnerable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304462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extraordinary!</a:t>
            </a:r>
          </a:p>
          <a:p>
            <a:r>
              <a:rPr lang="en-US" dirty="0"/>
              <a:t>Old, not modern</a:t>
            </a:r>
          </a:p>
          <a:p>
            <a:r>
              <a:rPr lang="en-US" dirty="0"/>
              <a:t>5TB in RDBMS, 50 applications, 2000 components/programs, 1.5M “lines of custom code”</a:t>
            </a:r>
          </a:p>
          <a:p>
            <a:r>
              <a:rPr lang="en-US" dirty="0"/>
              <a:t>fragile/issues</a:t>
            </a:r>
          </a:p>
          <a:p>
            <a:r>
              <a:rPr lang="en-US" dirty="0"/>
              <a:t>end of scale</a:t>
            </a:r>
          </a:p>
          <a:p>
            <a:r>
              <a:rPr lang="en-US" dirty="0"/>
              <a:t>stagnant / no innovation or evolution (</a:t>
            </a:r>
            <a:r>
              <a:rPr lang="en-US" dirty="0" err="1"/>
              <a:t>SoR</a:t>
            </a:r>
            <a:r>
              <a:rPr lang="en-US" dirty="0"/>
              <a:t>)</a:t>
            </a:r>
          </a:p>
          <a:p>
            <a:r>
              <a:rPr lang="en-US" dirty="0"/>
              <a:t>Expensive TCO</a:t>
            </a:r>
          </a:p>
          <a:p>
            <a:r>
              <a:rPr lang="en-US" dirty="0"/>
              <a:t>Critical to business </a:t>
            </a:r>
          </a:p>
          <a:p>
            <a:r>
              <a:rPr lang="en-US" dirty="0"/>
              <a:t>No test sets, no specifications, no documentation</a:t>
            </a:r>
          </a:p>
          <a:p>
            <a:r>
              <a:rPr lang="en-US" dirty="0"/>
              <a:t>Low on expertise: with tech stack, functionality, development and ops</a:t>
            </a:r>
          </a:p>
          <a:p>
            <a:r>
              <a:rPr lang="en-US" dirty="0"/>
              <a:t>pile of tech debt – business always in a hurry, IT caved in; no budget to technical upgrades/maintenance</a:t>
            </a:r>
          </a:p>
          <a:p>
            <a:r>
              <a:rPr lang="en-US" dirty="0"/>
              <a:t>Vulnerable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9</a:t>
            </a:fld>
            <a:endParaRPr lang="nl-NL"/>
          </a:p>
        </p:txBody>
      </p:sp>
    </p:spTree>
    <p:extLst>
      <p:ext uri="{BB962C8B-B14F-4D97-AF65-F5344CB8AC3E}">
        <p14:creationId xmlns:p14="http://schemas.microsoft.com/office/powerpoint/2010/main" val="117231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erosion</a:t>
            </a:r>
          </a:p>
          <a:p>
            <a:r>
              <a:rPr lang="en-US" dirty="0"/>
              <a:t>slowly eating away</a:t>
            </a:r>
          </a:p>
        </p:txBody>
      </p:sp>
      <p:sp>
        <p:nvSpPr>
          <p:cNvPr id="4" name="Slide Number Placeholder 3"/>
          <p:cNvSpPr>
            <a:spLocks noGrp="1"/>
          </p:cNvSpPr>
          <p:nvPr>
            <p:ph type="sldNum" sz="quarter" idx="5"/>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356865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err="1"/>
              <a:t>Mergeable</a:t>
            </a:r>
            <a:endParaRPr lang="nl-NL"/>
          </a:p>
          <a:p>
            <a:r>
              <a:rPr lang="nl-NL" err="1"/>
              <a:t>Granularity</a:t>
            </a:r>
            <a:r>
              <a:rPr lang="nl-NL"/>
              <a:t>/unit of… delivery/</a:t>
            </a:r>
            <a:r>
              <a:rPr lang="nl-NL" err="1"/>
              <a:t>build</a:t>
            </a:r>
            <a:r>
              <a:rPr lang="nl-NL"/>
              <a:t>/</a:t>
            </a:r>
          </a:p>
          <a:p>
            <a:r>
              <a:rPr lang="nl-NL"/>
              <a:t>Code analysis</a:t>
            </a:r>
          </a:p>
          <a:p>
            <a:r>
              <a:rPr lang="nl-NL" err="1"/>
              <a:t>Structured</a:t>
            </a:r>
            <a:r>
              <a:rPr lang="nl-NL"/>
              <a:t> (</a:t>
            </a:r>
            <a:r>
              <a:rPr lang="nl-NL" err="1"/>
              <a:t>declarative</a:t>
            </a:r>
            <a:r>
              <a:rPr lang="nl-NL"/>
              <a:t>)</a:t>
            </a:r>
            <a:endParaRPr lang="en-NL"/>
          </a:p>
        </p:txBody>
      </p:sp>
      <p:sp>
        <p:nvSpPr>
          <p:cNvPr id="4" name="Slide Number Placeholder 3"/>
          <p:cNvSpPr>
            <a:spLocks noGrp="1"/>
          </p:cNvSpPr>
          <p:nvPr>
            <p:ph type="sldNum" sz="quarter" idx="5"/>
          </p:nvPr>
        </p:nvSpPr>
        <p:spPr/>
        <p:txBody>
          <a:bodyPr/>
          <a:lstStyle/>
          <a:p>
            <a:fld id="{D9AED6C2-37B3-43DF-8519-E1856D265EDF}" type="slidenum">
              <a:rPr lang="en-NL" smtClean="0"/>
              <a:t>14</a:t>
            </a:fld>
            <a:endParaRPr lang="en-NL"/>
          </a:p>
        </p:txBody>
      </p:sp>
    </p:spTree>
    <p:extLst>
      <p:ext uri="{BB962C8B-B14F-4D97-AF65-F5344CB8AC3E}">
        <p14:creationId xmlns:p14="http://schemas.microsoft.com/office/powerpoint/2010/main" val="2494096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Aft>
                <a:spcPts val="600"/>
              </a:spcAft>
            </a:pPr>
            <a:r>
              <a:rPr lang="en-US" sz="1100" dirty="0"/>
              <a:t>Test can only be created when story is ready</a:t>
            </a:r>
          </a:p>
          <a:p>
            <a:pPr>
              <a:lnSpc>
                <a:spcPct val="110000"/>
              </a:lnSpc>
              <a:spcAft>
                <a:spcPts val="600"/>
              </a:spcAft>
            </a:pPr>
            <a:r>
              <a:rPr lang="en-US" sz="1100" dirty="0" err="1"/>
              <a:t>DoR</a:t>
            </a:r>
            <a:endParaRPr lang="en-US" sz="1100" dirty="0"/>
          </a:p>
          <a:p>
            <a:pPr lvl="1">
              <a:lnSpc>
                <a:spcPct val="110000"/>
              </a:lnSpc>
              <a:spcAft>
                <a:spcPts val="600"/>
              </a:spcAft>
            </a:pPr>
            <a:r>
              <a:rPr lang="en-US" sz="1100" dirty="0"/>
              <a:t>functional specifications clear, unambiguous and understood</a:t>
            </a:r>
          </a:p>
          <a:p>
            <a:pPr lvl="1">
              <a:lnSpc>
                <a:spcPct val="110000"/>
              </a:lnSpc>
              <a:spcAft>
                <a:spcPts val="600"/>
              </a:spcAft>
            </a:pPr>
            <a:r>
              <a:rPr lang="en-US" sz="1100" dirty="0"/>
              <a:t>boundary conditions, non happy cases and exceptional situations are covered in specifications</a:t>
            </a:r>
          </a:p>
          <a:p>
            <a:pPr lvl="1">
              <a:lnSpc>
                <a:spcPct val="110000"/>
              </a:lnSpc>
              <a:spcAft>
                <a:spcPts val="600"/>
              </a:spcAft>
            </a:pPr>
            <a:r>
              <a:rPr lang="en-US" sz="1100" dirty="0"/>
              <a:t>Non Functional Requirements are clear</a:t>
            </a:r>
          </a:p>
          <a:p>
            <a:pPr lvl="1">
              <a:lnSpc>
                <a:spcPct val="110000"/>
              </a:lnSpc>
              <a:spcAft>
                <a:spcPts val="600"/>
              </a:spcAft>
            </a:pPr>
            <a:r>
              <a:rPr lang="en-US" sz="1100" dirty="0"/>
              <a:t>Business Value of feature is defined</a:t>
            </a:r>
          </a:p>
          <a:p>
            <a:pPr lvl="2">
              <a:lnSpc>
                <a:spcPct val="110000"/>
              </a:lnSpc>
              <a:spcAft>
                <a:spcPts val="600"/>
              </a:spcAft>
            </a:pPr>
            <a:r>
              <a:rPr lang="en-US" sz="1100" dirty="0"/>
              <a:t>TCO budget</a:t>
            </a:r>
            <a:br>
              <a:rPr lang="en-US" sz="1100" dirty="0"/>
            </a:br>
            <a:endParaRPr lang="en-US" sz="1100" dirty="0"/>
          </a:p>
          <a:p>
            <a:pPr lvl="1">
              <a:lnSpc>
                <a:spcPct val="110000"/>
              </a:lnSpc>
              <a:spcAft>
                <a:spcPts val="600"/>
              </a:spcAft>
            </a:pPr>
            <a:r>
              <a:rPr lang="en-US" sz="1100" dirty="0"/>
              <a:t>Reference architecture</a:t>
            </a:r>
          </a:p>
          <a:p>
            <a:pPr lvl="1">
              <a:lnSpc>
                <a:spcPct val="110000"/>
              </a:lnSpc>
              <a:spcAft>
                <a:spcPts val="600"/>
              </a:spcAft>
            </a:pPr>
            <a:r>
              <a:rPr lang="en-US" sz="1100" dirty="0"/>
              <a:t>Design &amp; implementation guidelines</a:t>
            </a:r>
          </a:p>
          <a:p>
            <a:pPr lvl="1">
              <a:lnSpc>
                <a:spcPct val="110000"/>
              </a:lnSpc>
              <a:spcAft>
                <a:spcPts val="600"/>
              </a:spcAft>
            </a:pPr>
            <a:r>
              <a:rPr lang="en-US" sz="1100" dirty="0"/>
              <a:t>Technical Debt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2733000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36</a:t>
            </a:fld>
            <a:endParaRPr lang="nl-NL"/>
          </a:p>
        </p:txBody>
      </p:sp>
    </p:spTree>
    <p:extLst>
      <p:ext uri="{BB962C8B-B14F-4D97-AF65-F5344CB8AC3E}">
        <p14:creationId xmlns:p14="http://schemas.microsoft.com/office/powerpoint/2010/main" val="95670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b="0" i="0" dirty="0">
                <a:solidFill>
                  <a:srgbClr val="242424"/>
                </a:solidFill>
                <a:effectLst/>
                <a:latin typeface="Segoe UI" panose="020B0502040204020203" pitchFamily="34" charset="0"/>
              </a:rPr>
              <a:t>lijst van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die gaan komen, nu spelen en recent genomen zijn</a:t>
            </a:r>
          </a:p>
          <a:p>
            <a:pPr algn="l"/>
            <a:br>
              <a:rPr lang="nl-NL" b="0" i="0" dirty="0">
                <a:solidFill>
                  <a:srgbClr val="242424"/>
                </a:solidFill>
                <a:effectLst/>
                <a:latin typeface="Segoe UI" panose="020B0502040204020203" pitchFamily="34" charset="0"/>
              </a:rPr>
            </a:b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per beslissing</a:t>
            </a:r>
          </a:p>
          <a:p>
            <a:pPr algn="l">
              <a:buFont typeface="Arial" panose="020B0604020202020204" pitchFamily="34" charset="0"/>
              <a:buChar char="•"/>
            </a:pPr>
            <a:r>
              <a:rPr lang="nl-NL" b="0" i="0" dirty="0">
                <a:solidFill>
                  <a:srgbClr val="242424"/>
                </a:solidFill>
                <a:effectLst/>
                <a:latin typeface="Segoe UI" panose="020B0502040204020203" pitchFamily="34" charset="0"/>
              </a:rPr>
              <a:t>wat (waar in het grotere solution design van de Data Market)</a:t>
            </a:r>
          </a:p>
          <a:p>
            <a:pPr algn="l">
              <a:buFont typeface="Arial" panose="020B0604020202020204" pitchFamily="34" charset="0"/>
              <a:buChar char="•"/>
            </a:pPr>
            <a:r>
              <a:rPr lang="nl-NL" b="0" i="0" dirty="0">
                <a:solidFill>
                  <a:srgbClr val="242424"/>
                </a:solidFill>
                <a:effectLst/>
                <a:latin typeface="Segoe UI" panose="020B0502040204020203" pitchFamily="34" charset="0"/>
              </a:rPr>
              <a:t>waarom &amp; wanneer</a:t>
            </a:r>
          </a:p>
          <a:p>
            <a:pPr marL="742950" lvl="1" indent="-285750" algn="l">
              <a:buFont typeface="Arial" panose="020B0604020202020204" pitchFamily="34" charset="0"/>
              <a:buChar char="•"/>
            </a:pPr>
            <a:r>
              <a:rPr lang="nl-NL" b="0" i="0" dirty="0">
                <a:solidFill>
                  <a:srgbClr val="242424"/>
                </a:solidFill>
                <a:effectLst/>
                <a:latin typeface="Segoe UI" panose="020B0502040204020203" pitchFamily="34" charset="0"/>
              </a:rPr>
              <a:t>eventueel samenhang met andere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buFont typeface="Arial" panose="020B0604020202020204" pitchFamily="34" charset="0"/>
              <a:buChar char="•"/>
            </a:pPr>
            <a:r>
              <a:rPr lang="nl-NL" b="0" i="0" dirty="0">
                <a:solidFill>
                  <a:srgbClr val="242424"/>
                </a:solidFill>
                <a:effectLst/>
                <a:latin typeface="Segoe UI" panose="020B0502040204020203" pitchFamily="34" charset="0"/>
              </a:rPr>
              <a:t>overwegingen/criteria - op basis waarvan gaan we de keuze maken/alternatieven beoordelen</a:t>
            </a:r>
          </a:p>
          <a:p>
            <a:pPr algn="l">
              <a:buFont typeface="Arial" panose="020B0604020202020204" pitchFamily="34" charset="0"/>
              <a:buChar char="•"/>
            </a:pPr>
            <a:r>
              <a:rPr lang="nl-NL" b="0" i="0" dirty="0">
                <a:solidFill>
                  <a:srgbClr val="242424"/>
                </a:solidFill>
                <a:effectLst/>
                <a:latin typeface="Segoe UI" panose="020B0502040204020203" pitchFamily="34" charset="0"/>
              </a:rPr>
              <a:t>welke opties/alternatieven onderkennen we</a:t>
            </a:r>
          </a:p>
          <a:p>
            <a:pPr algn="l">
              <a:buFont typeface="Arial" panose="020B0604020202020204" pitchFamily="34" charset="0"/>
              <a:buChar char="•"/>
            </a:pPr>
            <a:r>
              <a:rPr lang="nl-NL" b="0" i="0" dirty="0">
                <a:solidFill>
                  <a:srgbClr val="242424"/>
                </a:solidFill>
                <a:effectLst/>
                <a:latin typeface="Segoe UI" panose="020B0502040204020203" pitchFamily="34" charset="0"/>
              </a:rPr>
              <a:t>keuze plus motivatie (en wie waren betrokken)</a:t>
            </a:r>
          </a:p>
          <a:p>
            <a:pPr algn="l">
              <a:buFont typeface="Arial" panose="020B0604020202020204" pitchFamily="34" charset="0"/>
              <a:buChar char="•"/>
            </a:pPr>
            <a:r>
              <a:rPr lang="nl-NL" b="0" i="0" dirty="0">
                <a:solidFill>
                  <a:srgbClr val="242424"/>
                </a:solidFill>
                <a:effectLst/>
                <a:latin typeface="Segoe UI" panose="020B0502040204020203" pitchFamily="34" charset="0"/>
              </a:rPr>
              <a:t>moet er een </a:t>
            </a:r>
            <a:r>
              <a:rPr lang="nl-NL" b="0" i="0" dirty="0" err="1">
                <a:solidFill>
                  <a:srgbClr val="242424"/>
                </a:solidFill>
                <a:effectLst/>
                <a:latin typeface="Segoe UI" panose="020B0502040204020203" pitchFamily="34" charset="0"/>
              </a:rPr>
              <a:t>PoC</a:t>
            </a:r>
            <a:r>
              <a:rPr lang="nl-NL" b="0" i="0" dirty="0">
                <a:solidFill>
                  <a:srgbClr val="242424"/>
                </a:solidFill>
                <a:effectLst/>
                <a:latin typeface="Segoe UI" panose="020B0502040204020203" pitchFamily="34" charset="0"/>
              </a:rPr>
              <a:t> vooraf of evaluatie achteraf worden gedaan?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1915347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A51-D228-4817-AD8A-E30282A74FE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BE6D40AF-712D-47C8-8FBE-D0C580015A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83F12F17-077D-4D6F-9170-2FB7DC7F1064}"/>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CA4B4149-70D2-48BE-9276-C39ED25D8A2F}"/>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3515851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B706-E68F-407E-9D9A-3A98CFFEA4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2C30BAEB-F969-43DF-9C15-D1B71F922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A59C49-7531-4DC5-A383-D9068B06A213}"/>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FBB6F217-50B9-4DF0-BE9F-5AF0071F16AA}"/>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5B37345E-4FA8-4B2B-9C64-0036F81068B2}"/>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2305752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A51-D228-4817-AD8A-E30282A74FE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BE6D40AF-712D-47C8-8FBE-D0C580015A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83F12F17-077D-4D6F-9170-2FB7DC7F1064}"/>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CA4B4149-70D2-48BE-9276-C39ED25D8A2F}"/>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432418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B706-E68F-407E-9D9A-3A98CFFEA4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2C30BAEB-F969-43DF-9C15-D1B71F922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A59C49-7531-4DC5-A383-D9068B06A213}"/>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FBB6F217-50B9-4DF0-BE9F-5AF0071F16AA}"/>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5B37345E-4FA8-4B2B-9C64-0036F81068B2}"/>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131325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44478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ext uri="{BB962C8B-B14F-4D97-AF65-F5344CB8AC3E}">
        <p14:creationId xmlns:p14="http://schemas.microsoft.com/office/powerpoint/2010/main" val="539772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ext uri="{BB962C8B-B14F-4D97-AF65-F5344CB8AC3E}">
        <p14:creationId xmlns:p14="http://schemas.microsoft.com/office/powerpoint/2010/main" val="3131393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868036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1336088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309886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Software Engineering as the Next Level Up from Programming | APAC GB Tour 2021</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3175585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83971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65370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2666025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1137875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1326285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1317332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8188493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A51-D228-4817-AD8A-E30282A74FE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BE6D40AF-712D-47C8-8FBE-D0C580015A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83F12F17-077D-4D6F-9170-2FB7DC7F1064}"/>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CA4B4149-70D2-48BE-9276-C39ED25D8A2F}"/>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1216761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B706-E68F-407E-9D9A-3A98CFFEA4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2C30BAEB-F969-43DF-9C15-D1B71F922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A59C49-7531-4DC5-A383-D9068B06A213}"/>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FBB6F217-50B9-4DF0-BE9F-5AF0071F16AA}"/>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5B37345E-4FA8-4B2B-9C64-0036F81068B2}"/>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16462002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C627-F945-4B5C-B29D-DD3B110DC8F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0DD536D3-10C6-45F9-A1C5-F337CCF75C0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8A8ABB51-CF7F-499C-AA05-FD0E095651D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B8ED7B1D-9FD7-42FC-9810-51900D2C0514}"/>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1B4123EC-A321-4772-B8CD-83AD9C071BF5}"/>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7" name="Slide Number Placeholder 6">
            <a:extLst>
              <a:ext uri="{FF2B5EF4-FFF2-40B4-BE49-F238E27FC236}">
                <a16:creationId xmlns:a16="http://schemas.microsoft.com/office/drawing/2014/main" id="{2D42D0CA-6DEA-4DBF-8FBC-76A959AF8E3B}"/>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621887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850B81-D9FD-E347-AFB6-674AF229EA22}"/>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ctrTitle"/>
          </p:nvPr>
        </p:nvSpPr>
        <p:spPr>
          <a:xfrm>
            <a:off x="367749" y="3490089"/>
            <a:ext cx="5857493" cy="1102519"/>
          </a:xfrm>
          <a:prstGeom prst="rect">
            <a:avLst/>
          </a:prstGeom>
        </p:spPr>
        <p:txBody>
          <a:bodyPr/>
          <a:lstStyle>
            <a:lvl1pPr algn="l">
              <a:defRPr>
                <a:solidFill>
                  <a:srgbClr val="FBBD13"/>
                </a:solidFill>
              </a:defRPr>
            </a:lvl1pPr>
          </a:lstStyle>
          <a:p>
            <a:r>
              <a:rPr lang="en-US" dirty="0"/>
              <a:t>Click to edit Master title style</a:t>
            </a:r>
          </a:p>
        </p:txBody>
      </p:sp>
      <p:sp>
        <p:nvSpPr>
          <p:cNvPr id="3" name="Rectangle 2"/>
          <p:cNvSpPr/>
          <p:nvPr userDrawn="1"/>
        </p:nvSpPr>
        <p:spPr>
          <a:xfrm>
            <a:off x="1073676" y="4728594"/>
            <a:ext cx="1192003" cy="338554"/>
          </a:xfrm>
          <a:prstGeom prst="rect">
            <a:avLst/>
          </a:prstGeom>
        </p:spPr>
        <p:txBody>
          <a:bodyPr wrap="square">
            <a:spAutoFit/>
          </a:bodyPr>
          <a:lstStyle/>
          <a:p>
            <a:pPr algn="r"/>
            <a:r>
              <a:rPr lang="en-US" sz="1600" b="0" dirty="0" err="1">
                <a:solidFill>
                  <a:srgbClr val="FBBD13"/>
                </a:solidFill>
              </a:rPr>
              <a:t>rmoug.org</a:t>
            </a:r>
            <a:endParaRPr lang="en-US" sz="1600" dirty="0">
              <a:solidFill>
                <a:srgbClr val="FBBD13"/>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749" y="4824067"/>
            <a:ext cx="705928" cy="187365"/>
          </a:xfrm>
          <a:prstGeom prst="rect">
            <a:avLst/>
          </a:prstGeom>
        </p:spPr>
      </p:pic>
    </p:spTree>
    <p:extLst>
      <p:ext uri="{BB962C8B-B14F-4D97-AF65-F5344CB8AC3E}">
        <p14:creationId xmlns:p14="http://schemas.microsoft.com/office/powerpoint/2010/main" val="539641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E4A3-4673-4BB9-80B6-BC47724E272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14D01C2-6A44-43BF-8537-6626D3CC612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1DEFA3E-D56A-47AD-8502-F3011B3D2B2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D37B424-5F1C-4668-A3D4-F0277B35E350}"/>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7DC8003C-7FB6-496D-8C7B-FAF96BE502BA}"/>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3814491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A623-0545-459D-9135-70AB05917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03DD0-34FB-4EBF-8699-1F4BC36684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0EB0F0-826F-4EF8-814A-687EC7B38A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7A10C87-31D1-4C90-986D-5842027201A5}"/>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323A5150-8E5C-404F-85D3-498247B3859F}"/>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303370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6D8B-88E4-4A93-A868-5D31EAD38FD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CD9D35C-95BB-4B21-AB18-C99DDF4D0AF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54CF59-9FBA-47DD-8893-8C51B4B10E8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FF6F406-EDBB-4BB4-AA8E-CE56D6706B79}"/>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352FB9DB-5329-4E2F-A49A-6F222D82B67B}"/>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3941622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FD55-6623-46A2-8E5F-A3974CE43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CC3BDA-46EB-4E0B-AF32-75DA4B0757E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93D322-6A3D-49A0-8068-571696619B5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2F6562-42C1-4ACF-8FA6-B020F1CE578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590DFE2-263D-4455-BAB8-41EF8F672541}"/>
              </a:ext>
            </a:extLst>
          </p:cNvPr>
          <p:cNvSpPr>
            <a:spLocks noGrp="1"/>
          </p:cNvSpPr>
          <p:nvPr>
            <p:ph type="ftr" sz="quarter" idx="11"/>
          </p:nvPr>
        </p:nvSpPr>
        <p:spPr/>
        <p:txBody>
          <a:bodyPr/>
          <a:lstStyle/>
          <a:p>
            <a:r>
              <a:rPr lang="en-US"/>
              <a:t>Software Engineering as the Next Level Up from Programming | APAC GB Tour 2021</a:t>
            </a:r>
          </a:p>
        </p:txBody>
      </p:sp>
      <p:sp>
        <p:nvSpPr>
          <p:cNvPr id="7" name="Slide Number Placeholder 6">
            <a:extLst>
              <a:ext uri="{FF2B5EF4-FFF2-40B4-BE49-F238E27FC236}">
                <a16:creationId xmlns:a16="http://schemas.microsoft.com/office/drawing/2014/main" id="{F909B90E-4D1E-4C4A-A6EB-50C92B4ECE82}"/>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42749519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4DAB-81F7-4CD3-8203-548D29E7AE1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84706C-9C6F-448C-AF32-BB95D9C7B9F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5BE7B-F2C0-4226-8996-3FB72BDED97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D4DC40-D851-414B-B25D-EFDDEB83A80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164B1C7-0472-4030-9FB9-D72F966E035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E25C85-644E-4C5A-A409-3D5FB138217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6A09CFA-651F-4EA1-B718-0F9E48159D76}"/>
              </a:ext>
            </a:extLst>
          </p:cNvPr>
          <p:cNvSpPr>
            <a:spLocks noGrp="1"/>
          </p:cNvSpPr>
          <p:nvPr>
            <p:ph type="ftr" sz="quarter" idx="11"/>
          </p:nvPr>
        </p:nvSpPr>
        <p:spPr/>
        <p:txBody>
          <a:bodyPr/>
          <a:lstStyle/>
          <a:p>
            <a:r>
              <a:rPr lang="en-US"/>
              <a:t>Software Engineering as the Next Level Up from Programming | APAC GB Tour 2021</a:t>
            </a:r>
          </a:p>
        </p:txBody>
      </p:sp>
      <p:sp>
        <p:nvSpPr>
          <p:cNvPr id="9" name="Slide Number Placeholder 8">
            <a:extLst>
              <a:ext uri="{FF2B5EF4-FFF2-40B4-BE49-F238E27FC236}">
                <a16:creationId xmlns:a16="http://schemas.microsoft.com/office/drawing/2014/main" id="{B2220919-D186-43E5-8F79-7ACED62547C7}"/>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3728799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997F-C067-407B-97F1-DCA089E5E4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DE6964-F31E-4553-A50E-9D0448AABE0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16ABB32-8882-44AC-9481-07E914F3319A}"/>
              </a:ext>
            </a:extLst>
          </p:cNvPr>
          <p:cNvSpPr>
            <a:spLocks noGrp="1"/>
          </p:cNvSpPr>
          <p:nvPr>
            <p:ph type="ftr" sz="quarter" idx="11"/>
          </p:nvPr>
        </p:nvSpPr>
        <p:spPr/>
        <p:txBody>
          <a:bodyPr/>
          <a:lstStyle/>
          <a:p>
            <a:r>
              <a:rPr lang="en-US"/>
              <a:t>Software Engineering as the Next Level Up from Programming | APAC GB Tour 2021</a:t>
            </a:r>
          </a:p>
        </p:txBody>
      </p:sp>
      <p:sp>
        <p:nvSpPr>
          <p:cNvPr id="5" name="Slide Number Placeholder 4">
            <a:extLst>
              <a:ext uri="{FF2B5EF4-FFF2-40B4-BE49-F238E27FC236}">
                <a16:creationId xmlns:a16="http://schemas.microsoft.com/office/drawing/2014/main" id="{FE96608D-1F6B-4BA7-B4B3-FEE13E3C5556}"/>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1222287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1DC12F-F5AC-44D4-9896-2E8B3219C69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FB77AA8-FE7C-4990-BC03-F39CBFB26CF1}"/>
              </a:ext>
            </a:extLst>
          </p:cNvPr>
          <p:cNvSpPr>
            <a:spLocks noGrp="1"/>
          </p:cNvSpPr>
          <p:nvPr>
            <p:ph type="ftr" sz="quarter" idx="11"/>
          </p:nvPr>
        </p:nvSpPr>
        <p:spPr/>
        <p:txBody>
          <a:bodyPr/>
          <a:lstStyle/>
          <a:p>
            <a:r>
              <a:rPr lang="en-US"/>
              <a:t>Software Engineering as the Next Level Up from Programming | APAC GB Tour 2021</a:t>
            </a:r>
          </a:p>
        </p:txBody>
      </p:sp>
      <p:sp>
        <p:nvSpPr>
          <p:cNvPr id="4" name="Slide Number Placeholder 3">
            <a:extLst>
              <a:ext uri="{FF2B5EF4-FFF2-40B4-BE49-F238E27FC236}">
                <a16:creationId xmlns:a16="http://schemas.microsoft.com/office/drawing/2014/main" id="{23E2ABBC-29F5-4E24-B750-753D86B1FF1B}"/>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53750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DA49-6E06-4181-896D-97F172A85F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E17CA56-F091-4E96-9B0D-B7DFAF98318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44656-8E93-4234-9262-7E4679F5206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6D6B373-88FE-4A85-A751-7D2BF967393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980140C-3F01-4AA8-ACB8-79128792F529}"/>
              </a:ext>
            </a:extLst>
          </p:cNvPr>
          <p:cNvSpPr>
            <a:spLocks noGrp="1"/>
          </p:cNvSpPr>
          <p:nvPr>
            <p:ph type="ftr" sz="quarter" idx="11"/>
          </p:nvPr>
        </p:nvSpPr>
        <p:spPr/>
        <p:txBody>
          <a:bodyPr/>
          <a:lstStyle/>
          <a:p>
            <a:r>
              <a:rPr lang="en-US"/>
              <a:t>Software Engineering as the Next Level Up from Programming | APAC GB Tour 2021</a:t>
            </a:r>
          </a:p>
        </p:txBody>
      </p:sp>
      <p:sp>
        <p:nvSpPr>
          <p:cNvPr id="7" name="Slide Number Placeholder 6">
            <a:extLst>
              <a:ext uri="{FF2B5EF4-FFF2-40B4-BE49-F238E27FC236}">
                <a16:creationId xmlns:a16="http://schemas.microsoft.com/office/drawing/2014/main" id="{AAE3A7CC-873A-4FB8-9876-234AD85BC387}"/>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5785629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C57BD-B0B1-45B1-B381-DFE028551C1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1AA78F-73B3-48C7-B6BF-9880F29B56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ABF0954-9A5C-4985-B15B-A484A9E6F40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85B395E-E417-479F-A2C4-A343600695C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A9F17D4-C834-4B95-8E92-01ED35B55BC8}"/>
              </a:ext>
            </a:extLst>
          </p:cNvPr>
          <p:cNvSpPr>
            <a:spLocks noGrp="1"/>
          </p:cNvSpPr>
          <p:nvPr>
            <p:ph type="ftr" sz="quarter" idx="11"/>
          </p:nvPr>
        </p:nvSpPr>
        <p:spPr/>
        <p:txBody>
          <a:bodyPr/>
          <a:lstStyle/>
          <a:p>
            <a:r>
              <a:rPr lang="en-US"/>
              <a:t>Software Engineering as the Next Level Up from Programming | APAC GB Tour 2021</a:t>
            </a:r>
          </a:p>
        </p:txBody>
      </p:sp>
      <p:sp>
        <p:nvSpPr>
          <p:cNvPr id="7" name="Slide Number Placeholder 6">
            <a:extLst>
              <a:ext uri="{FF2B5EF4-FFF2-40B4-BE49-F238E27FC236}">
                <a16:creationId xmlns:a16="http://schemas.microsoft.com/office/drawing/2014/main" id="{985B00FE-30E0-419C-8FB3-921B5CE0D345}"/>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10899357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43C56-E32C-478A-A67D-A05878DEB0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FB1D1-E408-4A7D-8197-D498EE571C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A1C8F-55B1-4C41-B493-68DE880E180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8656539-6B59-4879-81D1-C022C2A743B6}"/>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84A37090-11DD-4485-901B-B9F920D4B668}"/>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9071331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1724CF-A21C-4EB6-972C-B6054DE28E6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B9735E-9270-463B-91D9-E502E32388E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343117-0AE7-4FDA-A4DC-B02823ADEF9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EE8DDE1-DDFB-4E1A-8D7E-64C9BFE7A6C9}"/>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5E6E64E8-1685-4C10-A50C-5D2FE2C8E05D}"/>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531045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09523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Software Engineering as the Next Level Up from Programming | APAC GB Tour 2021</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jp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2.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8"/>
          <a:srcRect/>
          <a:stretch/>
        </p:blipFill>
        <p:spPr>
          <a:xfrm>
            <a:off x="7200000" y="363387"/>
            <a:ext cx="1258824" cy="279738"/>
          </a:xfrm>
          <a:prstGeom prst="rect">
            <a:avLst/>
          </a:prstGeom>
        </p:spPr>
      </p:pic>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Software Engineering as the Next Level Up from Programming | APAC GB Tour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693" r:id="rId16"/>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5"/>
          <a:srcRect/>
          <a:stretch/>
        </p:blipFill>
        <p:spPr>
          <a:xfrm>
            <a:off x="7200000" y="363387"/>
            <a:ext cx="1258824" cy="279738"/>
          </a:xfrm>
          <a:prstGeom prst="rect">
            <a:avLst/>
          </a:prstGeom>
        </p:spPr>
      </p:pic>
      <p:pic>
        <p:nvPicPr>
          <p:cNvPr id="11" name="Picture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7">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Software Engineering as the Next Level Up from Programming | APAC GB Tour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srcRect/>
          <a:stretch/>
        </p:blipFill>
        <p:spPr>
          <a:xfrm>
            <a:off x="7200000" y="363387"/>
            <a:ext cx="1258824" cy="279738"/>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Software Engineering as the Next Level Up from Programming | APAC GB Tour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97548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E5C2B1-A92C-4A73-A57A-CFB9B489BA7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26020C-9F9D-4CCD-9263-A7268DDF9AA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580A9-978A-4554-8F6C-55D4375F1DF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77D712B-9594-4E6B-9D46-DE574E8D02C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BF997C0B-8FE0-46E9-BDF0-780B1E84D45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F1E213F-D3B5-47E0-81F4-8C2958D3DF66}" type="slidenum">
              <a:rPr lang="en-US" smtClean="0"/>
              <a:t>‹#›</a:t>
            </a:fld>
            <a:endParaRPr lang="en-US"/>
          </a:p>
        </p:txBody>
      </p:sp>
    </p:spTree>
    <p:extLst>
      <p:ext uri="{BB962C8B-B14F-4D97-AF65-F5344CB8AC3E}">
        <p14:creationId xmlns:p14="http://schemas.microsoft.com/office/powerpoint/2010/main" val="206595034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7.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microsoft.com/office/2017/06/relationships/model3d" Target="../media/model3d1.glb"/><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sv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9.jpeg"/><Relationship Id="rId5" Type="http://schemas.openxmlformats.org/officeDocument/2006/relationships/image" Target="../media/image38.sv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jpeg"/><Relationship Id="rId1" Type="http://schemas.openxmlformats.org/officeDocument/2006/relationships/slideLayout" Target="../slideLayouts/slideLayout16.xml"/><Relationship Id="rId4" Type="http://schemas.openxmlformats.org/officeDocument/2006/relationships/image" Target="../media/image36.svg"/></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8.jpe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36.sv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4.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36.svg"/><Relationship Id="rId10" Type="http://schemas.openxmlformats.org/officeDocument/2006/relationships/image" Target="../media/image69.png"/><Relationship Id="rId4" Type="http://schemas.openxmlformats.org/officeDocument/2006/relationships/image" Target="../media/image35.png"/><Relationship Id="rId9" Type="http://schemas.openxmlformats.org/officeDocument/2006/relationships/image" Target="../media/image68.sv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79.png"/><Relationship Id="rId4" Type="http://schemas.openxmlformats.org/officeDocument/2006/relationships/image" Target="../media/image7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6.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66.svg"/><Relationship Id="rId2"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86.sv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90.jpeg"/><Relationship Id="rId5" Type="http://schemas.openxmlformats.org/officeDocument/2006/relationships/image" Target="../media/image38.sv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38.sv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en.wikipedia.org/wiki/Internalizing_disorder" TargetMode="External"/><Relationship Id="rId1" Type="http://schemas.openxmlformats.org/officeDocument/2006/relationships/slideLayout" Target="../slideLayouts/slideLayout12.xml"/><Relationship Id="rId4" Type="http://schemas.openxmlformats.org/officeDocument/2006/relationships/image" Target="../media/image93.pn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4.jpeg"/><Relationship Id="rId1" Type="http://schemas.openxmlformats.org/officeDocument/2006/relationships/slideLayout" Target="../slideLayouts/slideLayout1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5.jpeg"/><Relationship Id="rId1" Type="http://schemas.openxmlformats.org/officeDocument/2006/relationships/slideLayout" Target="../slideLayouts/slideLayout1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6.jpeg"/><Relationship Id="rId1" Type="http://schemas.openxmlformats.org/officeDocument/2006/relationships/slideLayout" Target="../slideLayouts/slideLayout13.xml"/><Relationship Id="rId5" Type="http://schemas.openxmlformats.org/officeDocument/2006/relationships/image" Target="../media/image97.jpeg"/><Relationship Id="rId4" Type="http://schemas.openxmlformats.org/officeDocument/2006/relationships/image" Target="../media/image41.svg"/></Relationships>
</file>

<file path=ppt/slides/_rels/slide53.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9.png"/><Relationship Id="rId4" Type="http://schemas.openxmlformats.org/officeDocument/2006/relationships/image" Target="../media/image97.jpeg"/></Relationships>
</file>

<file path=ppt/slides/_rels/slide5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1.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80.png"/><Relationship Id="rId3" Type="http://schemas.openxmlformats.org/officeDocument/2006/relationships/customXml" Target="../ink/ink1.xml"/><Relationship Id="rId7" Type="http://schemas.openxmlformats.org/officeDocument/2006/relationships/image" Target="../media/image150.png"/><Relationship Id="rId12" Type="http://schemas.openxmlformats.org/officeDocument/2006/relationships/customXml" Target="../ink/ink6.xml"/><Relationship Id="rId2" Type="http://schemas.openxmlformats.org/officeDocument/2006/relationships/image" Target="../media/image102.jpeg"/><Relationship Id="rId1" Type="http://schemas.openxmlformats.org/officeDocument/2006/relationships/slideLayout" Target="../slideLayouts/slideLayout34.xml"/><Relationship Id="rId6" Type="http://schemas.openxmlformats.org/officeDocument/2006/relationships/customXml" Target="../ink/ink3.xml"/><Relationship Id="rId11" Type="http://schemas.openxmlformats.org/officeDocument/2006/relationships/image" Target="../media/image170.png"/><Relationship Id="rId5" Type="http://schemas.openxmlformats.org/officeDocument/2006/relationships/customXml" Target="../ink/ink2.xml"/><Relationship Id="rId15" Type="http://schemas.openxmlformats.org/officeDocument/2006/relationships/image" Target="../media/image190.png"/><Relationship Id="rId10" Type="http://schemas.openxmlformats.org/officeDocument/2006/relationships/customXml" Target="../ink/ink5.xml"/><Relationship Id="rId4" Type="http://schemas.openxmlformats.org/officeDocument/2006/relationships/image" Target="../media/image140.png"/><Relationship Id="rId9" Type="http://schemas.openxmlformats.org/officeDocument/2006/relationships/image" Target="../media/image160.png"/><Relationship Id="rId14" Type="http://schemas.openxmlformats.org/officeDocument/2006/relationships/customXml" Target="../ink/ink7.xml"/></Relationships>
</file>

<file path=ppt/slides/_rels/slide59.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102.jpeg"/><Relationship Id="rId7" Type="http://schemas.openxmlformats.org/officeDocument/2006/relationships/image" Target="../media/image150.png"/><Relationship Id="rId2" Type="http://schemas.openxmlformats.org/officeDocument/2006/relationships/image" Target="../media/image103.png"/><Relationship Id="rId1" Type="http://schemas.openxmlformats.org/officeDocument/2006/relationships/slideLayout" Target="../slideLayouts/slideLayout34.xml"/><Relationship Id="rId6" Type="http://schemas.openxmlformats.org/officeDocument/2006/relationships/customXml" Target="../ink/ink9.xml"/><Relationship Id="rId5" Type="http://schemas.openxmlformats.org/officeDocument/2006/relationships/image" Target="../media/image140.png"/><Relationship Id="rId10" Type="http://schemas.openxmlformats.org/officeDocument/2006/relationships/image" Target="../media/image220.png"/><Relationship Id="rId4" Type="http://schemas.openxmlformats.org/officeDocument/2006/relationships/customXml" Target="../ink/ink8.xml"/><Relationship Id="rId9" Type="http://schemas.openxmlformats.org/officeDocument/2006/relationships/customXml" Target="../ink/ink10.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4.jpeg"/><Relationship Id="rId7" Type="http://schemas.openxmlformats.org/officeDocument/2006/relationships/image" Target="../media/image108.png"/><Relationship Id="rId12" Type="http://schemas.openxmlformats.org/officeDocument/2006/relationships/image" Target="../media/image280.png"/><Relationship Id="rId2" Type="http://schemas.openxmlformats.org/officeDocument/2006/relationships/image" Target="../media/image105.png"/><Relationship Id="rId1" Type="http://schemas.openxmlformats.org/officeDocument/2006/relationships/slideLayout" Target="../slideLayouts/slideLayout39.xml"/><Relationship Id="rId6" Type="http://schemas.openxmlformats.org/officeDocument/2006/relationships/image" Target="../media/image107.png"/><Relationship Id="rId11" Type="http://schemas.openxmlformats.org/officeDocument/2006/relationships/customXml" Target="../ink/ink12.xml"/><Relationship Id="rId5" Type="http://schemas.openxmlformats.org/officeDocument/2006/relationships/image" Target="../media/image102.jpeg"/><Relationship Id="rId10" Type="http://schemas.openxmlformats.org/officeDocument/2006/relationships/image" Target="../media/image270.png"/><Relationship Id="rId4" Type="http://schemas.openxmlformats.org/officeDocument/2006/relationships/image" Target="../media/image106.png"/><Relationship Id="rId9" Type="http://schemas.openxmlformats.org/officeDocument/2006/relationships/customXml" Target="../ink/ink11.xml"/></Relationships>
</file>

<file path=ppt/slides/_rels/slide61.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49.xml"/><Relationship Id="rId5" Type="http://schemas.openxmlformats.org/officeDocument/2006/relationships/image" Target="../media/image112.png"/><Relationship Id="rId4" Type="http://schemas.openxmlformats.org/officeDocument/2006/relationships/image" Target="../media/image111.png"/></Relationships>
</file>

<file path=ppt/slides/_rels/slide6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8" Type="http://schemas.openxmlformats.org/officeDocument/2006/relationships/image" Target="../media/image122.jpeg"/><Relationship Id="rId3" Type="http://schemas.openxmlformats.org/officeDocument/2006/relationships/image" Target="../media/image117.jpeg"/><Relationship Id="rId7" Type="http://schemas.openxmlformats.org/officeDocument/2006/relationships/image" Target="../media/image121.jpeg"/><Relationship Id="rId2" Type="http://schemas.openxmlformats.org/officeDocument/2006/relationships/image" Target="../media/image116.jpeg"/><Relationship Id="rId1" Type="http://schemas.openxmlformats.org/officeDocument/2006/relationships/slideLayout" Target="../slideLayouts/slideLayout12.xml"/><Relationship Id="rId6" Type="http://schemas.openxmlformats.org/officeDocument/2006/relationships/image" Target="../media/image120.jpeg"/><Relationship Id="rId5" Type="http://schemas.openxmlformats.org/officeDocument/2006/relationships/image" Target="../media/image119.jpeg"/><Relationship Id="rId4" Type="http://schemas.openxmlformats.org/officeDocument/2006/relationships/image" Target="../media/image118.jpeg"/></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7.svg"/></Relationships>
</file>

<file path=ppt/slides/_rels/slide70.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r>
              <a:rPr lang="en-US" dirty="0"/>
              <a:t>Software Engineering </a:t>
            </a:r>
            <a:br>
              <a:rPr lang="en-US" dirty="0"/>
            </a:br>
            <a:r>
              <a:rPr lang="en-US" dirty="0"/>
              <a:t>as the </a:t>
            </a:r>
            <a:br>
              <a:rPr lang="en-US" dirty="0"/>
            </a:br>
            <a:r>
              <a:rPr lang="en-US" dirty="0"/>
              <a:t>Next Level Up </a:t>
            </a:r>
            <a:br>
              <a:rPr lang="en-US" dirty="0"/>
            </a:br>
            <a:r>
              <a:rPr lang="en-US" dirty="0"/>
              <a:t>from Programming</a:t>
            </a:r>
            <a:endParaRPr lang="nl-NL" dirty="0"/>
          </a:p>
        </p:txBody>
      </p:sp>
      <p:pic>
        <p:nvPicPr>
          <p:cNvPr id="7" name="Picture 2" descr="Samenwerken centraal in Strategisch Plan WUR | Agro&amp;Chemie">
            <a:extLst>
              <a:ext uri="{FF2B5EF4-FFF2-40B4-BE49-F238E27FC236}">
                <a16:creationId xmlns:a16="http://schemas.microsoft.com/office/drawing/2014/main" id="{AA1D163A-CAE6-4615-A39B-A9B0DCFEE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77" b="17616"/>
          <a:stretch/>
        </p:blipFill>
        <p:spPr bwMode="auto">
          <a:xfrm>
            <a:off x="199913" y="985499"/>
            <a:ext cx="5120483" cy="1965544"/>
          </a:xfrm>
          <a:prstGeom prst="rect">
            <a:avLst/>
          </a:prstGeom>
          <a:solidFill>
            <a:srgbClr val="FFFFFF"/>
          </a:solidFill>
        </p:spPr>
      </p:pic>
      <p:sp>
        <p:nvSpPr>
          <p:cNvPr id="3" name="TextBox 2">
            <a:extLst>
              <a:ext uri="{FF2B5EF4-FFF2-40B4-BE49-F238E27FC236}">
                <a16:creationId xmlns:a16="http://schemas.microsoft.com/office/drawing/2014/main" id="{6C8613CB-9A6E-4D15-B6AF-BAE5ED408782}"/>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1" kern="1200" dirty="0">
                <a:ea typeface="+mn-ea"/>
                <a:cs typeface="+mn-cs"/>
              </a:rPr>
              <a:t>Oracle Groundbreakers APAC Virtual Tour 2021 </a:t>
            </a:r>
            <a:endParaRPr lang="nl-NL" sz="1350" b="1" kern="1200" dirty="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1">
            <a:extLst>
              <a:ext uri="{FF2B5EF4-FFF2-40B4-BE49-F238E27FC236}">
                <a16:creationId xmlns:a16="http://schemas.microsoft.com/office/drawing/2014/main" id="{AA4247BF-561B-4438-A531-7C84554D9A68}"/>
              </a:ext>
            </a:extLst>
          </p:cNvPr>
          <p:cNvSpPr>
            <a:spLocks noGrp="1"/>
          </p:cNvSpPr>
          <p:nvPr>
            <p:ph type="title"/>
          </p:nvPr>
        </p:nvSpPr>
        <p:spPr>
          <a:xfrm>
            <a:off x="720000" y="288000"/>
            <a:ext cx="6623999" cy="503999"/>
          </a:xfrm>
        </p:spPr>
        <p:txBody>
          <a:bodyPr/>
          <a:lstStyle/>
          <a:p>
            <a:endParaRPr lang="en-US"/>
          </a:p>
        </p:txBody>
      </p:sp>
      <p:pic>
        <p:nvPicPr>
          <p:cNvPr id="6" name="Graphic 5" descr="Factory">
            <a:extLst>
              <a:ext uri="{FF2B5EF4-FFF2-40B4-BE49-F238E27FC236}">
                <a16:creationId xmlns:a16="http://schemas.microsoft.com/office/drawing/2014/main" id="{F3EB927E-2053-49E3-BC98-7701BC9B96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000" y="900001"/>
            <a:ext cx="3401999" cy="3401999"/>
          </a:xfrm>
          <a:prstGeom prst="rect">
            <a:avLst/>
          </a:prstGeom>
        </p:spPr>
      </p:pic>
      <p:sp>
        <p:nvSpPr>
          <p:cNvPr id="4" name="Footer Placeholder 3">
            <a:extLst>
              <a:ext uri="{FF2B5EF4-FFF2-40B4-BE49-F238E27FC236}">
                <a16:creationId xmlns:a16="http://schemas.microsoft.com/office/drawing/2014/main" id="{C730F4F9-658F-4597-B9C8-3E9994F728E7}"/>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6146" name="Picture 2" descr="erosion | National Geographic Society">
            <a:extLst>
              <a:ext uri="{FF2B5EF4-FFF2-40B4-BE49-F238E27FC236}">
                <a16:creationId xmlns:a16="http://schemas.microsoft.com/office/drawing/2014/main" id="{57A10419-6AA4-414C-9E1D-C7E69EC0E91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44000" y="877501"/>
            <a:ext cx="4500000" cy="3375000"/>
          </a:xfrm>
          <a:prstGeom prst="rect">
            <a:avLst/>
          </a:prstGeom>
          <a:solidFill>
            <a:srgbClr val="FFFFFF"/>
          </a:solidFill>
        </p:spPr>
      </p:pic>
      <p:sp>
        <p:nvSpPr>
          <p:cNvPr id="3" name="Slide Number Placeholder 2">
            <a:extLst>
              <a:ext uri="{FF2B5EF4-FFF2-40B4-BE49-F238E27FC236}">
                <a16:creationId xmlns:a16="http://schemas.microsoft.com/office/drawing/2014/main" id="{DC097AC8-821F-4714-816D-BE5F04C48CBA}"/>
              </a:ext>
            </a:extLst>
          </p:cNvPr>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70007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11E08-A089-4FE6-93E8-253D28C99F08}"/>
              </a:ext>
            </a:extLst>
          </p:cNvPr>
          <p:cNvSpPr>
            <a:spLocks noGrp="1"/>
          </p:cNvSpPr>
          <p:nvPr>
            <p:ph type="title"/>
          </p:nvPr>
        </p:nvSpPr>
        <p:spPr/>
        <p:txBody>
          <a:bodyPr/>
          <a:lstStyle/>
          <a:p>
            <a:r>
              <a:rPr lang="nl-NL" err="1"/>
              <a:t>Not</a:t>
            </a:r>
            <a:r>
              <a:rPr lang="nl-NL"/>
              <a:t> </a:t>
            </a:r>
            <a:r>
              <a:rPr lang="nl-NL" err="1"/>
              <a:t>all</a:t>
            </a:r>
            <a:r>
              <a:rPr lang="nl-NL"/>
              <a:t> code is </a:t>
            </a:r>
            <a:r>
              <a:rPr lang="nl-NL" err="1"/>
              <a:t>created</a:t>
            </a:r>
            <a:r>
              <a:rPr lang="nl-NL"/>
              <a:t> </a:t>
            </a:r>
            <a:r>
              <a:rPr lang="nl-NL" err="1"/>
              <a:t>equal</a:t>
            </a:r>
            <a:endParaRPr lang="en-NL"/>
          </a:p>
        </p:txBody>
      </p:sp>
      <p:sp>
        <p:nvSpPr>
          <p:cNvPr id="4" name="Content Placeholder 3">
            <a:extLst>
              <a:ext uri="{FF2B5EF4-FFF2-40B4-BE49-F238E27FC236}">
                <a16:creationId xmlns:a16="http://schemas.microsoft.com/office/drawing/2014/main" id="{1F3E024E-F237-4B90-911F-DBC827DAD8FD}"/>
              </a:ext>
            </a:extLst>
          </p:cNvPr>
          <p:cNvSpPr>
            <a:spLocks noGrp="1"/>
          </p:cNvSpPr>
          <p:nvPr>
            <p:ph idx="1"/>
          </p:nvPr>
        </p:nvSpPr>
        <p:spPr/>
        <p:txBody>
          <a:bodyPr>
            <a:normAutofit lnSpcReduction="10000"/>
          </a:bodyPr>
          <a:lstStyle/>
          <a:p>
            <a:r>
              <a:rPr lang="nl-NL" dirty="0"/>
              <a:t>Demo in </a:t>
            </a:r>
            <a:r>
              <a:rPr lang="nl-NL" dirty="0" err="1"/>
              <a:t>presentation</a:t>
            </a:r>
            <a:r>
              <a:rPr lang="nl-NL" dirty="0"/>
              <a:t> or workshop</a:t>
            </a:r>
          </a:p>
          <a:p>
            <a:r>
              <a:rPr lang="nl-NL" dirty="0" err="1"/>
              <a:t>Explorative</a:t>
            </a:r>
            <a:r>
              <a:rPr lang="nl-NL" dirty="0"/>
              <a:t> / R&amp;D / </a:t>
            </a:r>
            <a:r>
              <a:rPr lang="nl-NL" dirty="0" err="1"/>
              <a:t>Doodles</a:t>
            </a:r>
            <a:endParaRPr lang="nl-NL" dirty="0"/>
          </a:p>
          <a:p>
            <a:r>
              <a:rPr lang="nl-NL" dirty="0" err="1"/>
              <a:t>Assignment</a:t>
            </a:r>
            <a:r>
              <a:rPr lang="nl-NL" dirty="0"/>
              <a:t> in </a:t>
            </a:r>
            <a:r>
              <a:rPr lang="nl-NL" dirty="0" err="1"/>
              <a:t>study</a:t>
            </a:r>
            <a:r>
              <a:rPr lang="nl-NL" dirty="0"/>
              <a:t> or training</a:t>
            </a:r>
          </a:p>
          <a:p>
            <a:r>
              <a:rPr lang="nl-NL" dirty="0" err="1"/>
              <a:t>Snippet</a:t>
            </a:r>
            <a:r>
              <a:rPr lang="nl-NL" dirty="0"/>
              <a:t> in a blog-</a:t>
            </a:r>
            <a:r>
              <a:rPr lang="nl-NL" dirty="0" err="1"/>
              <a:t>article</a:t>
            </a:r>
            <a:endParaRPr lang="nl-NL" dirty="0"/>
          </a:p>
          <a:p>
            <a:r>
              <a:rPr lang="nl-NL" dirty="0"/>
              <a:t>Proof of Concept</a:t>
            </a:r>
          </a:p>
          <a:p>
            <a:r>
              <a:rPr lang="nl-NL" dirty="0"/>
              <a:t>Prototype</a:t>
            </a:r>
          </a:p>
          <a:p>
            <a:r>
              <a:rPr lang="nl-NL" dirty="0"/>
              <a:t>MVP</a:t>
            </a:r>
          </a:p>
          <a:p>
            <a:r>
              <a:rPr lang="nl-NL" dirty="0"/>
              <a:t>Alert </a:t>
            </a:r>
            <a:r>
              <a:rPr lang="nl-NL" dirty="0" err="1"/>
              <a:t>Condition</a:t>
            </a:r>
            <a:r>
              <a:rPr lang="nl-NL" dirty="0"/>
              <a:t> </a:t>
            </a:r>
            <a:r>
              <a:rPr lang="nl-NL" dirty="0" err="1"/>
              <a:t>evaluation</a:t>
            </a:r>
            <a:endParaRPr lang="en-NL" dirty="0"/>
          </a:p>
          <a:p>
            <a:r>
              <a:rPr lang="nl-NL" dirty="0"/>
              <a:t>Product </a:t>
            </a:r>
            <a:r>
              <a:rPr lang="nl-NL" dirty="0" err="1"/>
              <a:t>with</a:t>
            </a:r>
            <a:r>
              <a:rPr lang="nl-NL" dirty="0"/>
              <a:t> a </a:t>
            </a:r>
            <a:r>
              <a:rPr lang="nl-NL" dirty="0" err="1"/>
              <a:t>very</a:t>
            </a:r>
            <a:r>
              <a:rPr lang="nl-NL" dirty="0"/>
              <a:t> short time </a:t>
            </a:r>
            <a:r>
              <a:rPr lang="nl-NL" dirty="0" err="1"/>
              <a:t>to</a:t>
            </a:r>
            <a:r>
              <a:rPr lang="nl-NL" dirty="0"/>
              <a:t> live (</a:t>
            </a:r>
            <a:r>
              <a:rPr lang="nl-NL" dirty="0" err="1"/>
              <a:t>several</a:t>
            </a:r>
            <a:r>
              <a:rPr lang="nl-NL" dirty="0"/>
              <a:t> weeks, </a:t>
            </a:r>
            <a:r>
              <a:rPr lang="nl-NL" dirty="0" err="1"/>
              <a:t>not</a:t>
            </a:r>
            <a:r>
              <a:rPr lang="nl-NL" dirty="0"/>
              <a:t> </a:t>
            </a:r>
            <a:r>
              <a:rPr lang="nl-NL" dirty="0" err="1"/>
              <a:t>any</a:t>
            </a:r>
            <a:r>
              <a:rPr lang="nl-NL" dirty="0"/>
              <a:t> </a:t>
            </a:r>
            <a:r>
              <a:rPr lang="nl-NL" dirty="0" err="1"/>
              <a:t>longer</a:t>
            </a:r>
            <a:r>
              <a:rPr lang="nl-NL" dirty="0"/>
              <a:t>)</a:t>
            </a:r>
          </a:p>
          <a:p>
            <a:r>
              <a:rPr lang="nl-NL" dirty="0" err="1"/>
              <a:t>Contribution</a:t>
            </a:r>
            <a:r>
              <a:rPr lang="nl-NL" dirty="0"/>
              <a:t> </a:t>
            </a:r>
            <a:r>
              <a:rPr lang="nl-NL" dirty="0" err="1"/>
              <a:t>to</a:t>
            </a:r>
            <a:r>
              <a:rPr lang="nl-NL" dirty="0"/>
              <a:t> open source project</a:t>
            </a:r>
          </a:p>
          <a:p>
            <a:r>
              <a:rPr lang="nl-NL" dirty="0"/>
              <a:t>(</a:t>
            </a:r>
            <a:r>
              <a:rPr lang="nl-NL" dirty="0" err="1"/>
              <a:t>internal</a:t>
            </a:r>
            <a:r>
              <a:rPr lang="nl-NL" dirty="0"/>
              <a:t>) </a:t>
            </a:r>
            <a:r>
              <a:rPr lang="nl-NL" dirty="0" err="1"/>
              <a:t>Reusable</a:t>
            </a:r>
            <a:r>
              <a:rPr lang="nl-NL" dirty="0"/>
              <a:t> Library</a:t>
            </a:r>
          </a:p>
          <a:p>
            <a:r>
              <a:rPr lang="nl-NL" dirty="0"/>
              <a:t>Operating system for </a:t>
            </a:r>
            <a:r>
              <a:rPr lang="nl-NL" dirty="0" err="1"/>
              <a:t>guided</a:t>
            </a:r>
            <a:r>
              <a:rPr lang="nl-NL" dirty="0"/>
              <a:t> </a:t>
            </a:r>
            <a:r>
              <a:rPr lang="nl-NL" dirty="0" err="1"/>
              <a:t>nuclear</a:t>
            </a:r>
            <a:r>
              <a:rPr lang="nl-NL" dirty="0"/>
              <a:t> </a:t>
            </a:r>
            <a:r>
              <a:rPr lang="nl-NL" dirty="0" err="1"/>
              <a:t>missile</a:t>
            </a:r>
            <a:r>
              <a:rPr lang="nl-NL" dirty="0"/>
              <a:t>/ </a:t>
            </a:r>
            <a:r>
              <a:rPr lang="nl-NL" dirty="0" err="1"/>
              <a:t>SpaceX</a:t>
            </a:r>
            <a:r>
              <a:rPr lang="nl-NL" dirty="0"/>
              <a:t> vehicle</a:t>
            </a:r>
          </a:p>
          <a:p>
            <a:r>
              <a:rPr lang="nl-NL" dirty="0"/>
              <a:t>Unit-test for code component</a:t>
            </a:r>
          </a:p>
          <a:p>
            <a:r>
              <a:rPr lang="nl-NL" dirty="0" err="1"/>
              <a:t>Healthcheck</a:t>
            </a:r>
            <a:r>
              <a:rPr lang="nl-NL" dirty="0"/>
              <a:t>/</a:t>
            </a:r>
            <a:r>
              <a:rPr lang="nl-NL" dirty="0" err="1"/>
              <a:t>smoketest</a:t>
            </a:r>
            <a:endParaRPr lang="nl-NL" dirty="0"/>
          </a:p>
        </p:txBody>
      </p:sp>
      <p:cxnSp>
        <p:nvCxnSpPr>
          <p:cNvPr id="5" name="Straight Connector 4">
            <a:extLst>
              <a:ext uri="{FF2B5EF4-FFF2-40B4-BE49-F238E27FC236}">
                <a16:creationId xmlns:a16="http://schemas.microsoft.com/office/drawing/2014/main" id="{4103FB9B-28A4-49B6-A85E-C0126E05D5ED}"/>
              </a:ext>
            </a:extLst>
          </p:cNvPr>
          <p:cNvCxnSpPr>
            <a:cxnSpLocks/>
          </p:cNvCxnSpPr>
          <p:nvPr/>
        </p:nvCxnSpPr>
        <p:spPr>
          <a:xfrm>
            <a:off x="441435" y="2438121"/>
            <a:ext cx="7319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85E82C-C500-4B9D-9B41-6B62553C7316}"/>
              </a:ext>
            </a:extLst>
          </p:cNvPr>
          <p:cNvSpPr txBox="1"/>
          <p:nvPr/>
        </p:nvSpPr>
        <p:spPr>
          <a:xfrm>
            <a:off x="3694324" y="2409322"/>
            <a:ext cx="3337773" cy="248209"/>
          </a:xfrm>
          <a:prstGeom prst="rect">
            <a:avLst/>
          </a:prstGeom>
          <a:noFill/>
        </p:spPr>
        <p:txBody>
          <a:bodyPr wrap="none" rtlCol="0">
            <a:spAutoFit/>
          </a:bodyPr>
          <a:lstStyle/>
          <a:p>
            <a:r>
              <a:rPr lang="nl-NL" sz="1013" i="1">
                <a:solidFill>
                  <a:srgbClr val="002060"/>
                </a:solidFill>
              </a:rPr>
              <a:t>(</a:t>
            </a:r>
            <a:r>
              <a:rPr lang="nl-NL" sz="1013" i="1" err="1">
                <a:solidFill>
                  <a:srgbClr val="002060"/>
                </a:solidFill>
              </a:rPr>
              <a:t>potentially</a:t>
            </a:r>
            <a:r>
              <a:rPr lang="nl-NL" sz="1013" i="1">
                <a:solidFill>
                  <a:srgbClr val="002060"/>
                </a:solidFill>
              </a:rPr>
              <a:t>) </a:t>
            </a:r>
            <a:r>
              <a:rPr lang="nl-NL" sz="1013" i="1" err="1">
                <a:solidFill>
                  <a:srgbClr val="002060"/>
                </a:solidFill>
              </a:rPr>
              <a:t>Production</a:t>
            </a:r>
            <a:r>
              <a:rPr lang="nl-NL" sz="1013" i="1">
                <a:solidFill>
                  <a:srgbClr val="002060"/>
                </a:solidFill>
              </a:rPr>
              <a:t> : Professional </a:t>
            </a:r>
            <a:r>
              <a:rPr lang="nl-NL" sz="1013" i="1" err="1">
                <a:solidFill>
                  <a:srgbClr val="002060"/>
                </a:solidFill>
              </a:rPr>
              <a:t>Quality</a:t>
            </a:r>
            <a:r>
              <a:rPr lang="nl-NL" sz="1013" i="1">
                <a:solidFill>
                  <a:srgbClr val="002060"/>
                </a:solidFill>
              </a:rPr>
              <a:t> Software</a:t>
            </a:r>
            <a:endParaRPr lang="en-NL" sz="1013" i="1">
              <a:solidFill>
                <a:srgbClr val="002060"/>
              </a:solidFill>
            </a:endParaRPr>
          </a:p>
        </p:txBody>
      </p:sp>
      <p:sp>
        <p:nvSpPr>
          <p:cNvPr id="8" name="Arrow: Down 7">
            <a:extLst>
              <a:ext uri="{FF2B5EF4-FFF2-40B4-BE49-F238E27FC236}">
                <a16:creationId xmlns:a16="http://schemas.microsoft.com/office/drawing/2014/main" id="{AD896BE6-D00E-4886-B2CA-422D6DBAFF64}"/>
              </a:ext>
            </a:extLst>
          </p:cNvPr>
          <p:cNvSpPr/>
          <p:nvPr/>
        </p:nvSpPr>
        <p:spPr>
          <a:xfrm>
            <a:off x="7570208" y="2507077"/>
            <a:ext cx="190500" cy="2703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9" name="TextBox 8">
            <a:extLst>
              <a:ext uri="{FF2B5EF4-FFF2-40B4-BE49-F238E27FC236}">
                <a16:creationId xmlns:a16="http://schemas.microsoft.com/office/drawing/2014/main" id="{592C55DF-7FCB-4D99-9EB1-60C2D5F0A954}"/>
              </a:ext>
            </a:extLst>
          </p:cNvPr>
          <p:cNvSpPr txBox="1"/>
          <p:nvPr/>
        </p:nvSpPr>
        <p:spPr>
          <a:xfrm>
            <a:off x="2690540" y="2179477"/>
            <a:ext cx="4238661" cy="248209"/>
          </a:xfrm>
          <a:prstGeom prst="rect">
            <a:avLst/>
          </a:prstGeom>
          <a:noFill/>
        </p:spPr>
        <p:txBody>
          <a:bodyPr wrap="none" rtlCol="0">
            <a:spAutoFit/>
          </a:bodyPr>
          <a:lstStyle/>
          <a:p>
            <a:r>
              <a:rPr lang="nl-NL" sz="1013" i="1" err="1">
                <a:solidFill>
                  <a:srgbClr val="FF0000"/>
                </a:solidFill>
              </a:rPr>
              <a:t>Not</a:t>
            </a:r>
            <a:r>
              <a:rPr lang="nl-NL" sz="1013" i="1">
                <a:solidFill>
                  <a:srgbClr val="FF0000"/>
                </a:solidFill>
              </a:rPr>
              <a:t> </a:t>
            </a:r>
            <a:r>
              <a:rPr lang="nl-NL" sz="1013" i="1" err="1">
                <a:solidFill>
                  <a:srgbClr val="FF0000"/>
                </a:solidFill>
              </a:rPr>
              <a:t>Production</a:t>
            </a:r>
            <a:r>
              <a:rPr lang="nl-NL" sz="1013" i="1">
                <a:solidFill>
                  <a:srgbClr val="FF0000"/>
                </a:solidFill>
              </a:rPr>
              <a:t> Ready: </a:t>
            </a:r>
            <a:r>
              <a:rPr lang="nl-NL" sz="1013" i="1" err="1">
                <a:solidFill>
                  <a:srgbClr val="FF0000"/>
                </a:solidFill>
              </a:rPr>
              <a:t>not</a:t>
            </a:r>
            <a:r>
              <a:rPr lang="nl-NL" sz="1013" i="1">
                <a:solidFill>
                  <a:srgbClr val="FF0000"/>
                </a:solidFill>
              </a:rPr>
              <a:t> (</a:t>
            </a:r>
            <a:r>
              <a:rPr lang="nl-NL" sz="1013" i="1" err="1">
                <a:solidFill>
                  <a:srgbClr val="FF0000"/>
                </a:solidFill>
              </a:rPr>
              <a:t>necessarily</a:t>
            </a:r>
            <a:r>
              <a:rPr lang="nl-NL" sz="1013" i="1">
                <a:solidFill>
                  <a:srgbClr val="FF0000"/>
                </a:solidFill>
              </a:rPr>
              <a:t>) Professional </a:t>
            </a:r>
            <a:r>
              <a:rPr lang="nl-NL" sz="1013" i="1" err="1">
                <a:solidFill>
                  <a:srgbClr val="FF0000"/>
                </a:solidFill>
              </a:rPr>
              <a:t>Quality</a:t>
            </a:r>
            <a:r>
              <a:rPr lang="nl-NL" sz="1013" i="1">
                <a:solidFill>
                  <a:srgbClr val="FF0000"/>
                </a:solidFill>
              </a:rPr>
              <a:t> Software</a:t>
            </a:r>
            <a:endParaRPr lang="en-NL" sz="1013" i="1">
              <a:solidFill>
                <a:srgbClr val="FF0000"/>
              </a:solidFill>
            </a:endParaRPr>
          </a:p>
        </p:txBody>
      </p:sp>
      <p:sp>
        <p:nvSpPr>
          <p:cNvPr id="10" name="Arrow: Up 9">
            <a:extLst>
              <a:ext uri="{FF2B5EF4-FFF2-40B4-BE49-F238E27FC236}">
                <a16:creationId xmlns:a16="http://schemas.microsoft.com/office/drawing/2014/main" id="{79227280-B248-4257-A074-1351FE6A51ED}"/>
              </a:ext>
            </a:extLst>
          </p:cNvPr>
          <p:cNvSpPr/>
          <p:nvPr/>
        </p:nvSpPr>
        <p:spPr>
          <a:xfrm>
            <a:off x="7573755" y="2040444"/>
            <a:ext cx="190500" cy="33576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pic>
        <p:nvPicPr>
          <p:cNvPr id="1026" name="Picture 2" descr="26 Best Mayflies images | mayfly, aquatic insects, fly fishing">
            <a:extLst>
              <a:ext uri="{FF2B5EF4-FFF2-40B4-BE49-F238E27FC236}">
                <a16:creationId xmlns:a16="http://schemas.microsoft.com/office/drawing/2014/main" id="{8B886DF2-667C-4339-B32E-6ABE0748C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901" y="2080652"/>
            <a:ext cx="1064192" cy="16007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96C7C06-BAAA-4F6E-9F54-86FF98E048D2}"/>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11" name="Slide Number Placeholder 10">
            <a:extLst>
              <a:ext uri="{FF2B5EF4-FFF2-40B4-BE49-F238E27FC236}">
                <a16:creationId xmlns:a16="http://schemas.microsoft.com/office/drawing/2014/main" id="{A08B347C-76DA-42BA-AB88-FF1F9A1959B9}"/>
              </a:ext>
            </a:extLst>
          </p:cNvPr>
          <p:cNvSpPr>
            <a:spLocks noGrp="1"/>
          </p:cNvSpPr>
          <p:nvPr>
            <p:ph type="sldNum" sz="quarter" idx="12"/>
          </p:nvPr>
        </p:nvSpPr>
        <p:spPr/>
        <p:txBody>
          <a:bodyPr/>
          <a:lstStyle/>
          <a:p>
            <a:fld id="{BF590972-BD5A-4E8E-8655-ACB12844DF5C}" type="slidenum">
              <a:rPr lang="en-NL" smtClean="0"/>
              <a:t>11</a:t>
            </a:fld>
            <a:endParaRPr lang="en-NL"/>
          </a:p>
        </p:txBody>
      </p:sp>
    </p:spTree>
    <p:extLst>
      <p:ext uri="{BB962C8B-B14F-4D97-AF65-F5344CB8AC3E}">
        <p14:creationId xmlns:p14="http://schemas.microsoft.com/office/powerpoint/2010/main" val="326032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24D4-B2AC-4E70-92E8-3CA3F08C18B3}"/>
              </a:ext>
            </a:extLst>
          </p:cNvPr>
          <p:cNvSpPr>
            <a:spLocks noGrp="1"/>
          </p:cNvSpPr>
          <p:nvPr>
            <p:ph type="title"/>
          </p:nvPr>
        </p:nvSpPr>
        <p:spPr/>
        <p:txBody>
          <a:bodyPr/>
          <a:lstStyle/>
          <a:p>
            <a:r>
              <a:rPr lang="en-US" dirty="0"/>
              <a:t>What is software?</a:t>
            </a: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3CEC6D1C-0571-43D5-93B3-7178FBD3403F}"/>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D3ED3B2B-33A9-44F8-B5DC-B4164F6AC308}"/>
              </a:ext>
            </a:extLst>
          </p:cNvPr>
          <p:cNvSpPr>
            <a:spLocks noGrp="1"/>
          </p:cNvSpPr>
          <p:nvPr>
            <p:ph type="sldNum" sz="quarter" idx="12"/>
          </p:nvPr>
        </p:nvSpPr>
        <p:spPr/>
        <p:txBody>
          <a:bodyPr/>
          <a:lstStyle/>
          <a:p>
            <a:fld id="{14F1411D-0280-154F-AEAC-4C20B7AA46B2}" type="slidenum">
              <a:rPr lang="nl-NL" noProof="0" smtClean="0"/>
              <a:t>12</a:t>
            </a:fld>
            <a:endParaRPr lang="nl-NL" noProof="0" dirty="0"/>
          </a:p>
        </p:txBody>
      </p:sp>
    </p:spTree>
    <p:extLst>
      <p:ext uri="{BB962C8B-B14F-4D97-AF65-F5344CB8AC3E}">
        <p14:creationId xmlns:p14="http://schemas.microsoft.com/office/powerpoint/2010/main" val="211786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24D4-B2AC-4E70-92E8-3CA3F08C18B3}"/>
              </a:ext>
            </a:extLst>
          </p:cNvPr>
          <p:cNvSpPr>
            <a:spLocks noGrp="1"/>
          </p:cNvSpPr>
          <p:nvPr>
            <p:ph type="title"/>
          </p:nvPr>
        </p:nvSpPr>
        <p:spPr/>
        <p:txBody>
          <a:bodyPr/>
          <a:lstStyle/>
          <a:p>
            <a:r>
              <a:rPr lang="en-US" dirty="0"/>
              <a:t>What is software?</a:t>
            </a:r>
            <a:br>
              <a:rPr lang="en-US" dirty="0"/>
            </a:br>
            <a:br>
              <a:rPr lang="en-US" dirty="0"/>
            </a:br>
            <a:br>
              <a:rPr lang="en-US" dirty="0"/>
            </a:br>
            <a:r>
              <a:rPr lang="en-US" dirty="0"/>
              <a:t>Any instruction executed by a machine!	</a:t>
            </a:r>
          </a:p>
        </p:txBody>
      </p:sp>
      <p:sp>
        <p:nvSpPr>
          <p:cNvPr id="4" name="Footer Placeholder 3">
            <a:extLst>
              <a:ext uri="{FF2B5EF4-FFF2-40B4-BE49-F238E27FC236}">
                <a16:creationId xmlns:a16="http://schemas.microsoft.com/office/drawing/2014/main" id="{3CEC6D1C-0571-43D5-93B3-7178FBD3403F}"/>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28973A84-AAD4-4C80-87BC-E9F2D6AF0DE6}"/>
              </a:ext>
            </a:extLst>
          </p:cNvPr>
          <p:cNvSpPr>
            <a:spLocks noGrp="1"/>
          </p:cNvSpPr>
          <p:nvPr>
            <p:ph type="sldNum" sz="quarter" idx="12"/>
          </p:nvPr>
        </p:nvSpPr>
        <p:spPr/>
        <p:txBody>
          <a:bodyPr/>
          <a:lstStyle/>
          <a:p>
            <a:fld id="{14F1411D-0280-154F-AEAC-4C20B7AA46B2}" type="slidenum">
              <a:rPr lang="nl-NL" noProof="0" smtClean="0"/>
              <a:t>13</a:t>
            </a:fld>
            <a:endParaRPr lang="nl-NL" noProof="0" dirty="0"/>
          </a:p>
        </p:txBody>
      </p:sp>
    </p:spTree>
    <p:extLst>
      <p:ext uri="{BB962C8B-B14F-4D97-AF65-F5344CB8AC3E}">
        <p14:creationId xmlns:p14="http://schemas.microsoft.com/office/powerpoint/2010/main" val="2748895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6EE6CE-0376-4F9A-AA14-8D18A5534896}"/>
              </a:ext>
            </a:extLst>
          </p:cNvPr>
          <p:cNvSpPr>
            <a:spLocks noGrp="1"/>
          </p:cNvSpPr>
          <p:nvPr>
            <p:ph type="title"/>
          </p:nvPr>
        </p:nvSpPr>
        <p:spPr>
          <a:xfrm>
            <a:off x="628650" y="273844"/>
            <a:ext cx="8358188" cy="994172"/>
          </a:xfrm>
        </p:spPr>
        <p:txBody>
          <a:bodyPr>
            <a:normAutofit/>
          </a:bodyPr>
          <a:lstStyle/>
          <a:p>
            <a:r>
              <a:rPr lang="nl-NL" dirty="0"/>
              <a:t>Types of code - </a:t>
            </a:r>
            <a:br>
              <a:rPr lang="nl-NL" dirty="0"/>
            </a:br>
            <a:r>
              <a:rPr lang="nl-NL" dirty="0" err="1"/>
              <a:t>with</a:t>
            </a:r>
            <a:r>
              <a:rPr lang="nl-NL" dirty="0"/>
              <a:t> </a:t>
            </a:r>
            <a:r>
              <a:rPr lang="nl-NL" dirty="0" err="1"/>
              <a:t>distinctions</a:t>
            </a:r>
            <a:r>
              <a:rPr lang="nl-NL" dirty="0"/>
              <a:t> in test, management, release , monitoring</a:t>
            </a:r>
            <a:endParaRPr lang="en-NL" dirty="0"/>
          </a:p>
        </p:txBody>
      </p:sp>
      <p:sp>
        <p:nvSpPr>
          <p:cNvPr id="4" name="Isosceles Triangle 3">
            <a:extLst>
              <a:ext uri="{FF2B5EF4-FFF2-40B4-BE49-F238E27FC236}">
                <a16:creationId xmlns:a16="http://schemas.microsoft.com/office/drawing/2014/main" id="{DC4CEA2D-9062-4372-AEE5-80037EB131CC}"/>
              </a:ext>
            </a:extLst>
          </p:cNvPr>
          <p:cNvSpPr/>
          <p:nvPr/>
        </p:nvSpPr>
        <p:spPr>
          <a:xfrm>
            <a:off x="2488944" y="1389128"/>
            <a:ext cx="4557713" cy="3314700"/>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00"/>
          </a:p>
        </p:txBody>
      </p:sp>
      <p:sp>
        <p:nvSpPr>
          <p:cNvPr id="5" name="TextBox 4">
            <a:extLst>
              <a:ext uri="{FF2B5EF4-FFF2-40B4-BE49-F238E27FC236}">
                <a16:creationId xmlns:a16="http://schemas.microsoft.com/office/drawing/2014/main" id="{D39A9390-9C39-40BE-96EA-6B6D22B1FA97}"/>
              </a:ext>
            </a:extLst>
          </p:cNvPr>
          <p:cNvSpPr txBox="1"/>
          <p:nvPr/>
        </p:nvSpPr>
        <p:spPr>
          <a:xfrm>
            <a:off x="1443038" y="1533610"/>
            <a:ext cx="1061509" cy="307777"/>
          </a:xfrm>
          <a:prstGeom prst="rect">
            <a:avLst/>
          </a:prstGeom>
          <a:noFill/>
        </p:spPr>
        <p:txBody>
          <a:bodyPr wrap="none" rtlCol="0">
            <a:spAutoFit/>
          </a:bodyPr>
          <a:lstStyle/>
          <a:p>
            <a:r>
              <a:rPr lang="nl-NL" sz="1400"/>
              <a:t>Application</a:t>
            </a:r>
            <a:endParaRPr lang="en-NL" sz="1400"/>
          </a:p>
        </p:txBody>
      </p:sp>
      <p:sp>
        <p:nvSpPr>
          <p:cNvPr id="7" name="TextBox 6">
            <a:extLst>
              <a:ext uri="{FF2B5EF4-FFF2-40B4-BE49-F238E27FC236}">
                <a16:creationId xmlns:a16="http://schemas.microsoft.com/office/drawing/2014/main" id="{AB12C3DF-18FE-4BB3-9B4C-80CC6C6606E2}"/>
              </a:ext>
            </a:extLst>
          </p:cNvPr>
          <p:cNvSpPr txBox="1"/>
          <p:nvPr/>
        </p:nvSpPr>
        <p:spPr>
          <a:xfrm>
            <a:off x="1631600" y="2913961"/>
            <a:ext cx="851515" cy="307777"/>
          </a:xfrm>
          <a:prstGeom prst="rect">
            <a:avLst/>
          </a:prstGeom>
          <a:noFill/>
        </p:spPr>
        <p:txBody>
          <a:bodyPr wrap="none" rtlCol="0">
            <a:spAutoFit/>
          </a:bodyPr>
          <a:lstStyle/>
          <a:p>
            <a:r>
              <a:rPr lang="nl-NL" sz="1400"/>
              <a:t>Platform</a:t>
            </a:r>
            <a:endParaRPr lang="en-NL" sz="1400"/>
          </a:p>
        </p:txBody>
      </p:sp>
      <p:sp>
        <p:nvSpPr>
          <p:cNvPr id="8" name="TextBox 7">
            <a:extLst>
              <a:ext uri="{FF2B5EF4-FFF2-40B4-BE49-F238E27FC236}">
                <a16:creationId xmlns:a16="http://schemas.microsoft.com/office/drawing/2014/main" id="{49CDCADC-9759-445C-B644-CF21A7E9940E}"/>
              </a:ext>
            </a:extLst>
          </p:cNvPr>
          <p:cNvSpPr txBox="1"/>
          <p:nvPr/>
        </p:nvSpPr>
        <p:spPr>
          <a:xfrm>
            <a:off x="1270828" y="4294312"/>
            <a:ext cx="1237839" cy="307777"/>
          </a:xfrm>
          <a:prstGeom prst="rect">
            <a:avLst/>
          </a:prstGeom>
          <a:noFill/>
        </p:spPr>
        <p:txBody>
          <a:bodyPr wrap="none" rtlCol="0">
            <a:spAutoFit/>
          </a:bodyPr>
          <a:lstStyle/>
          <a:p>
            <a:r>
              <a:rPr lang="nl-NL" sz="1400" err="1"/>
              <a:t>Infrastructure</a:t>
            </a:r>
            <a:endParaRPr lang="en-NL" sz="1400"/>
          </a:p>
        </p:txBody>
      </p:sp>
      <p:sp>
        <p:nvSpPr>
          <p:cNvPr id="9" name="Isosceles Triangle 8">
            <a:extLst>
              <a:ext uri="{FF2B5EF4-FFF2-40B4-BE49-F238E27FC236}">
                <a16:creationId xmlns:a16="http://schemas.microsoft.com/office/drawing/2014/main" id="{C08A009B-3A1C-41F5-BA92-25E3A8A7B699}"/>
              </a:ext>
            </a:extLst>
          </p:cNvPr>
          <p:cNvSpPr/>
          <p:nvPr/>
        </p:nvSpPr>
        <p:spPr>
          <a:xfrm rot="10800000">
            <a:off x="2601085" y="1389128"/>
            <a:ext cx="4557713" cy="3314700"/>
          </a:xfrm>
          <a:prstGeom prst="triangle">
            <a:avLst>
              <a:gd name="adj" fmla="val 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sz="1400"/>
          </a:p>
        </p:txBody>
      </p:sp>
      <p:sp>
        <p:nvSpPr>
          <p:cNvPr id="10" name="Speech Bubble: Rectangle with Corners Rounded 9">
            <a:extLst>
              <a:ext uri="{FF2B5EF4-FFF2-40B4-BE49-F238E27FC236}">
                <a16:creationId xmlns:a16="http://schemas.microsoft.com/office/drawing/2014/main" id="{4DFE48B1-1BC1-4189-AC64-83A3864F4CB5}"/>
              </a:ext>
            </a:extLst>
          </p:cNvPr>
          <p:cNvSpPr/>
          <p:nvPr/>
        </p:nvSpPr>
        <p:spPr>
          <a:xfrm>
            <a:off x="306075" y="3420207"/>
            <a:ext cx="1791269" cy="644857"/>
          </a:xfrm>
          <a:prstGeom prst="wedgeRoundRectCallout">
            <a:avLst>
              <a:gd name="adj1" fmla="val 80881"/>
              <a:gd name="adj2" fmla="val 1329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err="1"/>
              <a:t>Deploy</a:t>
            </a:r>
            <a:r>
              <a:rPr lang="nl-NL" sz="1400"/>
              <a:t>/</a:t>
            </a:r>
            <a:r>
              <a:rPr lang="nl-NL" sz="1400" err="1"/>
              <a:t>Provision</a:t>
            </a:r>
            <a:r>
              <a:rPr lang="nl-NL" sz="1400"/>
              <a:t> Time</a:t>
            </a:r>
            <a:endParaRPr lang="en-NL" sz="1400"/>
          </a:p>
        </p:txBody>
      </p:sp>
      <p:sp>
        <p:nvSpPr>
          <p:cNvPr id="11" name="Speech Bubble: Rectangle with Corners Rounded 10">
            <a:extLst>
              <a:ext uri="{FF2B5EF4-FFF2-40B4-BE49-F238E27FC236}">
                <a16:creationId xmlns:a16="http://schemas.microsoft.com/office/drawing/2014/main" id="{25FCDC3F-BF88-481D-9145-4B43D8EED1FF}"/>
              </a:ext>
            </a:extLst>
          </p:cNvPr>
          <p:cNvSpPr/>
          <p:nvPr/>
        </p:nvSpPr>
        <p:spPr>
          <a:xfrm>
            <a:off x="7353278" y="1066699"/>
            <a:ext cx="1368734" cy="644857"/>
          </a:xfrm>
          <a:prstGeom prst="wedgeRoundRectCallout">
            <a:avLst>
              <a:gd name="adj1" fmla="val -96009"/>
              <a:gd name="adj2" fmla="val 24406"/>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err="1"/>
              <a:t>Busines</a:t>
            </a:r>
            <a:r>
              <a:rPr lang="nl-NL" sz="1400"/>
              <a:t> Run Time</a:t>
            </a:r>
            <a:endParaRPr lang="en-NL" sz="1400"/>
          </a:p>
        </p:txBody>
      </p:sp>
      <p:sp>
        <p:nvSpPr>
          <p:cNvPr id="2" name="Footer Placeholder 1">
            <a:extLst>
              <a:ext uri="{FF2B5EF4-FFF2-40B4-BE49-F238E27FC236}">
                <a16:creationId xmlns:a16="http://schemas.microsoft.com/office/drawing/2014/main" id="{76033B87-F62D-4D8B-BE14-CEF9B94573C1}"/>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Slide Number Placeholder 2">
            <a:extLst>
              <a:ext uri="{FF2B5EF4-FFF2-40B4-BE49-F238E27FC236}">
                <a16:creationId xmlns:a16="http://schemas.microsoft.com/office/drawing/2014/main" id="{7E697BA3-AA43-47BB-8A52-01D415383590}"/>
              </a:ext>
            </a:extLst>
          </p:cNvPr>
          <p:cNvSpPr>
            <a:spLocks noGrp="1"/>
          </p:cNvSpPr>
          <p:nvPr>
            <p:ph type="sldNum" sz="quarter" idx="12"/>
          </p:nvPr>
        </p:nvSpPr>
        <p:spPr/>
        <p:txBody>
          <a:bodyPr/>
          <a:lstStyle/>
          <a:p>
            <a:fld id="{BF590972-BD5A-4E8E-8655-ACB12844DF5C}" type="slidenum">
              <a:rPr lang="en-NL" smtClean="0"/>
              <a:t>14</a:t>
            </a:fld>
            <a:endParaRPr lang="en-NL"/>
          </a:p>
        </p:txBody>
      </p:sp>
      <p:sp>
        <p:nvSpPr>
          <p:cNvPr id="12" name="Speech Bubble: Rectangle with Corners Rounded 11">
            <a:extLst>
              <a:ext uri="{FF2B5EF4-FFF2-40B4-BE49-F238E27FC236}">
                <a16:creationId xmlns:a16="http://schemas.microsoft.com/office/drawing/2014/main" id="{21C85134-6E8A-4199-8C0E-FCF917010884}"/>
              </a:ext>
            </a:extLst>
          </p:cNvPr>
          <p:cNvSpPr/>
          <p:nvPr/>
        </p:nvSpPr>
        <p:spPr>
          <a:xfrm>
            <a:off x="-85116" y="1896635"/>
            <a:ext cx="1791269" cy="585187"/>
          </a:xfrm>
          <a:prstGeom prst="wedgeRoundRectCallout">
            <a:avLst>
              <a:gd name="adj1" fmla="val -49378"/>
              <a:gd name="adj2" fmla="val 9641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100" dirty="0"/>
              <a:t>Tools/</a:t>
            </a:r>
            <a:r>
              <a:rPr lang="nl-NL" sz="1100" dirty="0" err="1"/>
              <a:t>Macros</a:t>
            </a:r>
            <a:r>
              <a:rPr lang="nl-NL" sz="1100" dirty="0"/>
              <a:t>/Scripts for Design &amp; Development &amp; Test &amp; </a:t>
            </a:r>
            <a:r>
              <a:rPr lang="nl-NL" sz="1100" dirty="0" err="1"/>
              <a:t>Process</a:t>
            </a:r>
            <a:endParaRPr lang="en-NL" sz="1100" dirty="0"/>
          </a:p>
        </p:txBody>
      </p:sp>
    </p:spTree>
    <p:extLst>
      <p:ext uri="{BB962C8B-B14F-4D97-AF65-F5344CB8AC3E}">
        <p14:creationId xmlns:p14="http://schemas.microsoft.com/office/powerpoint/2010/main" val="1408467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D961EEC-9216-4A06-B3A5-C8DBCB8B0094}"/>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pic>
        <p:nvPicPr>
          <p:cNvPr id="58370" name="Picture 2" descr="Binary Code's photo.">
            <a:extLst>
              <a:ext uri="{FF2B5EF4-FFF2-40B4-BE49-F238E27FC236}">
                <a16:creationId xmlns:a16="http://schemas.microsoft.com/office/drawing/2014/main" id="{9F75D54E-05A5-46E3-BBFD-928C92DA4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4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ext&#10;&#10;Description automatically generated">
            <a:extLst>
              <a:ext uri="{FF2B5EF4-FFF2-40B4-BE49-F238E27FC236}">
                <a16:creationId xmlns:a16="http://schemas.microsoft.com/office/drawing/2014/main" id="{886F1E04-6AF1-4DB1-972C-75D461FBF932}"/>
              </a:ext>
            </a:extLst>
          </p:cNvPr>
          <p:cNvPicPr>
            <a:picLocks noChangeAspect="1"/>
          </p:cNvPicPr>
          <p:nvPr/>
        </p:nvPicPr>
        <p:blipFill rotWithShape="1">
          <a:blip r:embed="rId3">
            <a:alphaModFix amt="88000"/>
          </a:blip>
          <a:srcRect l="20802" t="15398" r="21646" b="20788"/>
          <a:stretch/>
        </p:blipFill>
        <p:spPr>
          <a:xfrm>
            <a:off x="2407117" y="180002"/>
            <a:ext cx="5800883" cy="4824000"/>
          </a:xfrm>
          <a:prstGeom prst="rect">
            <a:avLst/>
          </a:prstGeom>
        </p:spPr>
      </p:pic>
      <p:sp>
        <p:nvSpPr>
          <p:cNvPr id="4" name="Title 3">
            <a:extLst>
              <a:ext uri="{FF2B5EF4-FFF2-40B4-BE49-F238E27FC236}">
                <a16:creationId xmlns:a16="http://schemas.microsoft.com/office/drawing/2014/main" id="{B67AA9AA-5E47-4E35-BD43-941FD836E7DE}"/>
              </a:ext>
            </a:extLst>
          </p:cNvPr>
          <p:cNvSpPr>
            <a:spLocks noGrp="1"/>
          </p:cNvSpPr>
          <p:nvPr>
            <p:ph type="title"/>
          </p:nvPr>
        </p:nvSpPr>
        <p:spPr>
          <a:xfrm>
            <a:off x="2488141" y="-82710"/>
            <a:ext cx="1386594" cy="1112855"/>
          </a:xfrm>
        </p:spPr>
        <p:txBody>
          <a:bodyPr/>
          <a:lstStyle/>
          <a:p>
            <a:r>
              <a:rPr lang="en-US" dirty="0"/>
              <a:t>Everything is Code</a:t>
            </a:r>
          </a:p>
        </p:txBody>
      </p:sp>
      <p:sp>
        <p:nvSpPr>
          <p:cNvPr id="2" name="Slide Number Placeholder 1">
            <a:extLst>
              <a:ext uri="{FF2B5EF4-FFF2-40B4-BE49-F238E27FC236}">
                <a16:creationId xmlns:a16="http://schemas.microsoft.com/office/drawing/2014/main" id="{393057D3-15CE-49B3-8CE4-CC3BD73C3981}"/>
              </a:ext>
            </a:extLst>
          </p:cNvPr>
          <p:cNvSpPr>
            <a:spLocks noGrp="1"/>
          </p:cNvSpPr>
          <p:nvPr>
            <p:ph type="sldNum" sz="quarter" idx="12"/>
          </p:nvPr>
        </p:nvSpPr>
        <p:spPr/>
        <p:txBody>
          <a:bodyPr/>
          <a:lstStyle/>
          <a:p>
            <a:fld id="{BF590972-BD5A-4E8E-8655-ACB12844DF5C}" type="slidenum">
              <a:rPr lang="en-NL" smtClean="0"/>
              <a:t>15</a:t>
            </a:fld>
            <a:endParaRPr lang="en-NL"/>
          </a:p>
        </p:txBody>
      </p:sp>
    </p:spTree>
    <p:extLst>
      <p:ext uri="{BB962C8B-B14F-4D97-AF65-F5344CB8AC3E}">
        <p14:creationId xmlns:p14="http://schemas.microsoft.com/office/powerpoint/2010/main" val="426554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71B5-018A-4A4C-984D-4048A0B3E47E}"/>
              </a:ext>
            </a:extLst>
          </p:cNvPr>
          <p:cNvSpPr>
            <a:spLocks noGrp="1"/>
          </p:cNvSpPr>
          <p:nvPr>
            <p:ph type="title"/>
          </p:nvPr>
        </p:nvSpPr>
        <p:spPr/>
        <p:txBody>
          <a:bodyPr/>
          <a:lstStyle/>
          <a:p>
            <a:r>
              <a:rPr lang="en-US" dirty="0"/>
              <a:t>Lifetime of a software application</a:t>
            </a:r>
          </a:p>
        </p:txBody>
      </p:sp>
      <p:pic>
        <p:nvPicPr>
          <p:cNvPr id="11" name="Picture 10">
            <a:extLst>
              <a:ext uri="{FF2B5EF4-FFF2-40B4-BE49-F238E27FC236}">
                <a16:creationId xmlns:a16="http://schemas.microsoft.com/office/drawing/2014/main" id="{C76E54E8-1D7A-456E-B99A-B1870CFB4C82}"/>
              </a:ext>
            </a:extLst>
          </p:cNvPr>
          <p:cNvPicPr>
            <a:picLocks noChangeAspect="1"/>
          </p:cNvPicPr>
          <p:nvPr/>
        </p:nvPicPr>
        <p:blipFill>
          <a:blip r:embed="rId2"/>
          <a:stretch>
            <a:fillRect/>
          </a:stretch>
        </p:blipFill>
        <p:spPr>
          <a:xfrm>
            <a:off x="555171" y="1080000"/>
            <a:ext cx="8033657" cy="3454635"/>
          </a:xfrm>
          <a:prstGeom prst="rect">
            <a:avLst/>
          </a:prstGeom>
        </p:spPr>
      </p:pic>
      <p:pic>
        <p:nvPicPr>
          <p:cNvPr id="12" name="Picture 2" descr="Gartner MQ 2020">
            <a:extLst>
              <a:ext uri="{FF2B5EF4-FFF2-40B4-BE49-F238E27FC236}">
                <a16:creationId xmlns:a16="http://schemas.microsoft.com/office/drawing/2014/main" id="{6DB0665C-B231-4583-AD59-4CFBE921D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657" y="198568"/>
            <a:ext cx="2343831" cy="536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erfectly boiled spaghetti Recipe by Wanjiku Kinaro - Cookpad">
            <a:extLst>
              <a:ext uri="{FF2B5EF4-FFF2-40B4-BE49-F238E27FC236}">
                <a16:creationId xmlns:a16="http://schemas.microsoft.com/office/drawing/2014/main" id="{3327BB0A-C823-48F3-81CF-1AD17950B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011" y="2354580"/>
            <a:ext cx="1421654" cy="7463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break spaghetti into two pieces according to MIT study">
            <a:extLst>
              <a:ext uri="{FF2B5EF4-FFF2-40B4-BE49-F238E27FC236}">
                <a16:creationId xmlns:a16="http://schemas.microsoft.com/office/drawing/2014/main" id="{C523752E-9FF1-4B15-BD8E-0DA073F3D8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937"/>
          <a:stretch/>
        </p:blipFill>
        <p:spPr bwMode="auto">
          <a:xfrm>
            <a:off x="768416" y="2354580"/>
            <a:ext cx="1463208" cy="80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7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B003-EA70-4D30-A176-A09414FCB868}"/>
              </a:ext>
            </a:extLst>
          </p:cNvPr>
          <p:cNvSpPr>
            <a:spLocks noGrp="1"/>
          </p:cNvSpPr>
          <p:nvPr>
            <p:ph type="title"/>
          </p:nvPr>
        </p:nvSpPr>
        <p:spPr/>
        <p:txBody>
          <a:bodyPr/>
          <a:lstStyle/>
          <a:p>
            <a:r>
              <a:rPr lang="en-US" dirty="0"/>
              <a:t>Productivity as function of time</a:t>
            </a:r>
          </a:p>
        </p:txBody>
      </p:sp>
      <p:pic>
        <p:nvPicPr>
          <p:cNvPr id="6" name="Picture 5">
            <a:extLst>
              <a:ext uri="{FF2B5EF4-FFF2-40B4-BE49-F238E27FC236}">
                <a16:creationId xmlns:a16="http://schemas.microsoft.com/office/drawing/2014/main" id="{CDD812DF-6446-439F-80A5-9AEEE3B145FE}"/>
              </a:ext>
            </a:extLst>
          </p:cNvPr>
          <p:cNvPicPr>
            <a:picLocks noChangeAspect="1"/>
          </p:cNvPicPr>
          <p:nvPr/>
        </p:nvPicPr>
        <p:blipFill>
          <a:blip r:embed="rId2"/>
          <a:stretch>
            <a:fillRect/>
          </a:stretch>
        </p:blipFill>
        <p:spPr>
          <a:xfrm>
            <a:off x="1849818" y="1006966"/>
            <a:ext cx="6430182" cy="2796652"/>
          </a:xfrm>
          <a:prstGeom prst="rect">
            <a:avLst/>
          </a:prstGeom>
        </p:spPr>
      </p:pic>
      <p:sp>
        <p:nvSpPr>
          <p:cNvPr id="9" name="Double Wave 8">
            <a:extLst>
              <a:ext uri="{FF2B5EF4-FFF2-40B4-BE49-F238E27FC236}">
                <a16:creationId xmlns:a16="http://schemas.microsoft.com/office/drawing/2014/main" id="{ED4B5A43-50C8-4B49-B721-2F236E479A22}"/>
              </a:ext>
            </a:extLst>
          </p:cNvPr>
          <p:cNvSpPr/>
          <p:nvPr/>
        </p:nvSpPr>
        <p:spPr>
          <a:xfrm>
            <a:off x="5504688" y="2626614"/>
            <a:ext cx="1901952" cy="348234"/>
          </a:xfrm>
          <a:prstGeom prst="double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The Legacy Curve</a:t>
            </a:r>
          </a:p>
        </p:txBody>
      </p:sp>
    </p:spTree>
    <p:extLst>
      <p:ext uri="{BB962C8B-B14F-4D97-AF65-F5344CB8AC3E}">
        <p14:creationId xmlns:p14="http://schemas.microsoft.com/office/powerpoint/2010/main" val="261456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750" fill="hold"/>
                                        <p:tgtEl>
                                          <p:spTgt spid="9"/>
                                        </p:tgtEl>
                                        <p:attrNameLst>
                                          <p:attrName>ppt_x</p:attrName>
                                        </p:attrNameLst>
                                      </p:cBhvr>
                                      <p:tavLst>
                                        <p:tav tm="0">
                                          <p:val>
                                            <p:strVal val="1+#ppt_w/2"/>
                                          </p:val>
                                        </p:tav>
                                        <p:tav tm="100000">
                                          <p:val>
                                            <p:strVal val="#ppt_x"/>
                                          </p:val>
                                        </p:tav>
                                      </p:tavLst>
                                    </p:anim>
                                    <p:anim calcmode="lin" valueType="num">
                                      <p:cBhvr additive="base">
                                        <p:cTn id="8" dur="1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B003-EA70-4D30-A176-A09414FCB868}"/>
              </a:ext>
            </a:extLst>
          </p:cNvPr>
          <p:cNvSpPr>
            <a:spLocks noGrp="1"/>
          </p:cNvSpPr>
          <p:nvPr>
            <p:ph type="title"/>
          </p:nvPr>
        </p:nvSpPr>
        <p:spPr/>
        <p:txBody>
          <a:bodyPr/>
          <a:lstStyle/>
          <a:p>
            <a:r>
              <a:rPr lang="en-US" dirty="0"/>
              <a:t>Productivity as function of time and code quality</a:t>
            </a:r>
          </a:p>
        </p:txBody>
      </p:sp>
      <p:sp>
        <p:nvSpPr>
          <p:cNvPr id="7" name="TextBox 6">
            <a:extLst>
              <a:ext uri="{FF2B5EF4-FFF2-40B4-BE49-F238E27FC236}">
                <a16:creationId xmlns:a16="http://schemas.microsoft.com/office/drawing/2014/main" id="{181A63AE-2EE1-453F-91D1-B25176527BBE}"/>
              </a:ext>
            </a:extLst>
          </p:cNvPr>
          <p:cNvSpPr txBox="1"/>
          <p:nvPr/>
        </p:nvSpPr>
        <p:spPr>
          <a:xfrm>
            <a:off x="5229478" y="4793325"/>
            <a:ext cx="3903313" cy="161583"/>
          </a:xfrm>
          <a:prstGeom prst="rect">
            <a:avLst/>
          </a:prstGeom>
          <a:noFill/>
        </p:spPr>
        <p:txBody>
          <a:bodyPr wrap="none" lIns="0" tIns="0" rIns="0" bIns="0" rtlCol="0">
            <a:spAutoFit/>
          </a:bodyPr>
          <a:lstStyle/>
          <a:p>
            <a:r>
              <a:rPr lang="en-US" sz="1050" i="1" dirty="0"/>
              <a:t>source: https://martinfowler.com/articles/is-quality-worth-cost.html</a:t>
            </a:r>
          </a:p>
        </p:txBody>
      </p:sp>
      <p:pic>
        <p:nvPicPr>
          <p:cNvPr id="8" name="Picture 4" descr="Is High Quality Software Worth the Cost?">
            <a:extLst>
              <a:ext uri="{FF2B5EF4-FFF2-40B4-BE49-F238E27FC236}">
                <a16:creationId xmlns:a16="http://schemas.microsoft.com/office/drawing/2014/main" id="{0C077CFA-2889-4448-8EB9-DF714BD566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1782"/>
          <a:stretch/>
        </p:blipFill>
        <p:spPr bwMode="auto">
          <a:xfrm>
            <a:off x="719998" y="1006966"/>
            <a:ext cx="2303421" cy="3867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418F3BB-AE52-40A7-B133-4646DD36E817}"/>
              </a:ext>
            </a:extLst>
          </p:cNvPr>
          <p:cNvPicPr>
            <a:picLocks noChangeAspect="1"/>
          </p:cNvPicPr>
          <p:nvPr/>
        </p:nvPicPr>
        <p:blipFill>
          <a:blip r:embed="rId3"/>
          <a:stretch>
            <a:fillRect/>
          </a:stretch>
        </p:blipFill>
        <p:spPr>
          <a:xfrm>
            <a:off x="2614596" y="3914219"/>
            <a:ext cx="944962" cy="472481"/>
          </a:xfrm>
          <a:prstGeom prst="rect">
            <a:avLst/>
          </a:prstGeom>
        </p:spPr>
      </p:pic>
    </p:spTree>
    <p:extLst>
      <p:ext uri="{BB962C8B-B14F-4D97-AF65-F5344CB8AC3E}">
        <p14:creationId xmlns:p14="http://schemas.microsoft.com/office/powerpoint/2010/main" val="144484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B003-EA70-4D30-A176-A09414FCB868}"/>
              </a:ext>
            </a:extLst>
          </p:cNvPr>
          <p:cNvSpPr>
            <a:spLocks noGrp="1"/>
          </p:cNvSpPr>
          <p:nvPr>
            <p:ph type="title"/>
          </p:nvPr>
        </p:nvSpPr>
        <p:spPr/>
        <p:txBody>
          <a:bodyPr/>
          <a:lstStyle/>
          <a:p>
            <a:r>
              <a:rPr lang="en-US" dirty="0"/>
              <a:t>Productivity as function of time and code quality</a:t>
            </a:r>
          </a:p>
        </p:txBody>
      </p:sp>
      <p:pic>
        <p:nvPicPr>
          <p:cNvPr id="33796" name="Picture 4" descr="Is High Quality Software Worth the Cost?">
            <a:extLst>
              <a:ext uri="{FF2B5EF4-FFF2-40B4-BE49-F238E27FC236}">
                <a16:creationId xmlns:a16="http://schemas.microsoft.com/office/drawing/2014/main" id="{A1633DC8-C17C-4905-B0D1-02E859694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1006966"/>
            <a:ext cx="8162925" cy="3867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1A63AE-2EE1-453F-91D1-B25176527BBE}"/>
              </a:ext>
            </a:extLst>
          </p:cNvPr>
          <p:cNvSpPr txBox="1"/>
          <p:nvPr/>
        </p:nvSpPr>
        <p:spPr>
          <a:xfrm>
            <a:off x="5229478" y="4793325"/>
            <a:ext cx="3903313" cy="161583"/>
          </a:xfrm>
          <a:prstGeom prst="rect">
            <a:avLst/>
          </a:prstGeom>
          <a:noFill/>
        </p:spPr>
        <p:txBody>
          <a:bodyPr wrap="none" lIns="0" tIns="0" rIns="0" bIns="0" rtlCol="0">
            <a:spAutoFit/>
          </a:bodyPr>
          <a:lstStyle/>
          <a:p>
            <a:r>
              <a:rPr lang="en-US" sz="1050" i="1" dirty="0"/>
              <a:t>source: https://martinfowler.com/articles/is-quality-worth-cost.html</a:t>
            </a:r>
          </a:p>
        </p:txBody>
      </p:sp>
      <p:pic>
        <p:nvPicPr>
          <p:cNvPr id="6" name="Picture 5">
            <a:extLst>
              <a:ext uri="{FF2B5EF4-FFF2-40B4-BE49-F238E27FC236}">
                <a16:creationId xmlns:a16="http://schemas.microsoft.com/office/drawing/2014/main" id="{CDD812DF-6446-439F-80A5-9AEEE3B145FE}"/>
              </a:ext>
            </a:extLst>
          </p:cNvPr>
          <p:cNvPicPr>
            <a:picLocks noChangeAspect="1"/>
          </p:cNvPicPr>
          <p:nvPr/>
        </p:nvPicPr>
        <p:blipFill>
          <a:blip r:embed="rId3"/>
          <a:stretch>
            <a:fillRect/>
          </a:stretch>
        </p:blipFill>
        <p:spPr>
          <a:xfrm>
            <a:off x="4511848" y="2940541"/>
            <a:ext cx="1796207" cy="781217"/>
          </a:xfrm>
          <a:prstGeom prst="rect">
            <a:avLst/>
          </a:prstGeom>
        </p:spPr>
      </p:pic>
    </p:spTree>
    <p:extLst>
      <p:ext uri="{BB962C8B-B14F-4D97-AF65-F5344CB8AC3E}">
        <p14:creationId xmlns:p14="http://schemas.microsoft.com/office/powerpoint/2010/main" val="2885915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4"/>
          <a:stretch>
            <a:fillRect/>
          </a:stretch>
        </p:blipFill>
        <p:spPr>
          <a:xfrm>
            <a:off x="5919704" y="1125895"/>
            <a:ext cx="2624856" cy="2369334"/>
          </a:xfrm>
          <a:prstGeom prst="rect">
            <a:avLst/>
          </a:prstGeom>
          <a:ln>
            <a:noFill/>
          </a:ln>
          <a:effectLst>
            <a:outerShdw blurRad="292100" dist="139700" dir="2700000" algn="tl" rotWithShape="0">
              <a:srgbClr val="333333">
                <a:alpha val="65000"/>
              </a:srgbClr>
            </a:outerShdw>
          </a:effectLst>
        </p:spPr>
      </p:pic>
      <p:pic>
        <p:nvPicPr>
          <p:cNvPr id="9" name="Picture 2">
            <a:extLst>
              <a:ext uri="{FF2B5EF4-FFF2-40B4-BE49-F238E27FC236}">
                <a16:creationId xmlns:a16="http://schemas.microsoft.com/office/drawing/2014/main" id="{F84B938D-6511-4E88-8BD5-81DA0DEFBF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44CB5D8-CB6E-455D-8402-FF33B9755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3" name="3D Model 12" descr="The Earth">
                <a:extLst>
                  <a:ext uri="{FF2B5EF4-FFF2-40B4-BE49-F238E27FC236}">
                    <a16:creationId xmlns:a16="http://schemas.microsoft.com/office/drawing/2014/main" id="{A3828198-3150-4BC2-A2D0-98D44C0DBD16}"/>
                  </a:ext>
                </a:extLst>
              </p:cNvPr>
              <p:cNvGraphicFramePr>
                <a:graphicFrameLocks noChangeAspect="1"/>
              </p:cNvGraphicFramePr>
              <p:nvPr>
                <p:extLst>
                  <p:ext uri="{D42A27DB-BD31-4B8C-83A1-F6EECF244321}">
                    <p14:modId xmlns:p14="http://schemas.microsoft.com/office/powerpoint/2010/main" val="453112174"/>
                  </p:ext>
                </p:extLst>
              </p:nvPr>
            </p:nvGraphicFramePr>
            <p:xfrm>
              <a:off x="7136811" y="2972310"/>
              <a:ext cx="1941417" cy="1979483"/>
            </p:xfrm>
            <a:graphic>
              <a:graphicData uri="http://schemas.microsoft.com/office/drawing/2017/model3d">
                <am3d:model3d r:embed="rId7">
                  <am3d:spPr>
                    <a:xfrm>
                      <a:off x="0" y="0"/>
                      <a:ext cx="1941417" cy="1979483"/>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3768342" ay="2478294" az="3125999"/>
                    <am3d:postTrans dx="0" dy="0" dz="0"/>
                  </am3d:trans>
                  <am3d:raster rName="Office3DRenderer" rVer="16.0.8326">
                    <am3d:blip r:embed="rId8"/>
                  </am3d:raster>
                  <am3d:objViewport viewportSz="34069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The Earth">
                <a:extLst>
                  <a:ext uri="{FF2B5EF4-FFF2-40B4-BE49-F238E27FC236}">
                    <a16:creationId xmlns:a16="http://schemas.microsoft.com/office/drawing/2014/main" id="{A3828198-3150-4BC2-A2D0-98D44C0DBD16}"/>
                  </a:ext>
                </a:extLst>
              </p:cNvPr>
              <p:cNvPicPr>
                <a:picLocks noGrp="1" noRot="1" noChangeAspect="1" noMove="1" noResize="1" noEditPoints="1" noAdjustHandles="1" noChangeArrowheads="1" noChangeShapeType="1" noCrop="1"/>
              </p:cNvPicPr>
              <p:nvPr/>
            </p:nvPicPr>
            <p:blipFill>
              <a:blip r:embed="rId8"/>
              <a:stretch>
                <a:fillRect/>
              </a:stretch>
            </p:blipFill>
            <p:spPr>
              <a:xfrm>
                <a:off x="7136811" y="2972310"/>
                <a:ext cx="1941417" cy="1979483"/>
              </a:xfrm>
              <a:prstGeom prst="rect">
                <a:avLst/>
              </a:prstGeom>
            </p:spPr>
          </p:pic>
        </mc:Fallback>
      </mc:AlternateContent>
      <p:sp>
        <p:nvSpPr>
          <p:cNvPr id="14" name="Arrow: Down 13">
            <a:extLst>
              <a:ext uri="{FF2B5EF4-FFF2-40B4-BE49-F238E27FC236}">
                <a16:creationId xmlns:a16="http://schemas.microsoft.com/office/drawing/2014/main" id="{EAF2FCBA-73C9-44BB-BA1F-CAD55ADBBD25}"/>
              </a:ext>
            </a:extLst>
          </p:cNvPr>
          <p:cNvSpPr/>
          <p:nvPr/>
        </p:nvSpPr>
        <p:spPr>
          <a:xfrm rot="19444092">
            <a:off x="7412903" y="3118032"/>
            <a:ext cx="584965" cy="65873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EFE7DAD-D1C6-4A68-8E3D-71EA5A50D8C5}"/>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spTree>
    <p:extLst>
      <p:ext uri="{BB962C8B-B14F-4D97-AF65-F5344CB8AC3E}">
        <p14:creationId xmlns:p14="http://schemas.microsoft.com/office/powerpoint/2010/main" val="34832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1000"/>
                            </p:stCondLst>
                            <p:childTnLst>
                              <p:par>
                                <p:cTn id="11" presetID="39" presetClass="emph" presetSubtype="2" fill="hold" nodeType="afterEffect">
                                  <p:stCondLst>
                                    <p:cond delay="3750"/>
                                  </p:stCondLst>
                                  <p:childTnLst>
                                    <p:anim calcmode="lin" valueType="num">
                                      <p:cBhvr additive="sum">
                                        <p:cTn id="12"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3"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4"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5"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7" presetID="10" presetClass="exit" presetSubtype="0" fill="hold" grpId="1" nodeType="withEffect">
                                  <p:stCondLst>
                                    <p:cond delay="225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par>
                          <p:cTn id="20" fill="hold">
                            <p:stCondLst>
                              <p:cond delay="6750"/>
                            </p:stCondLst>
                            <p:childTnLst>
                              <p:par>
                                <p:cTn id="21" presetID="10" presetClass="entr" presetSubtype="0" fill="hold" grpId="2"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9F73-10D7-45B1-B9B0-143051A7B04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F87A4D6D-7F74-4C32-9C5E-3FA52E1040F7}"/>
              </a:ext>
            </a:extLst>
          </p:cNvPr>
          <p:cNvSpPr>
            <a:spLocks noGrp="1"/>
          </p:cNvSpPr>
          <p:nvPr>
            <p:ph type="ftr" sz="quarter" idx="11"/>
          </p:nvPr>
        </p:nvSpPr>
        <p:spPr/>
        <p:txBody>
          <a:bodyPr/>
          <a:lstStyle/>
          <a:p>
            <a:r>
              <a:rPr lang="en-US" dirty="0"/>
              <a:t>Software Engineering as the Next Level Up from Programming | APAC GB Tour 2021</a:t>
            </a:r>
            <a:endParaRPr lang="en-NL" dirty="0"/>
          </a:p>
        </p:txBody>
      </p:sp>
      <p:pic>
        <p:nvPicPr>
          <p:cNvPr id="8194" name="Picture 2" descr="Agile Software Development Methodologies">
            <a:extLst>
              <a:ext uri="{FF2B5EF4-FFF2-40B4-BE49-F238E27FC236}">
                <a16:creationId xmlns:a16="http://schemas.microsoft.com/office/drawing/2014/main" id="{C30EF958-D67E-4112-A95A-B313CFCD7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78"/>
          <a:stretch/>
        </p:blipFill>
        <p:spPr bwMode="auto">
          <a:xfrm>
            <a:off x="100881" y="175368"/>
            <a:ext cx="7905750" cy="33079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BB76034-36A5-4907-8247-023B3116B259}"/>
              </a:ext>
            </a:extLst>
          </p:cNvPr>
          <p:cNvSpPr/>
          <p:nvPr/>
        </p:nvSpPr>
        <p:spPr>
          <a:xfrm>
            <a:off x="2475679" y="2723152"/>
            <a:ext cx="1474838" cy="258096"/>
          </a:xfrm>
          <a:custGeom>
            <a:avLst/>
            <a:gdLst>
              <a:gd name="connsiteX0" fmla="*/ 0 w 1474838"/>
              <a:gd name="connsiteY0" fmla="*/ 43017 h 258096"/>
              <a:gd name="connsiteX1" fmla="*/ 43017 w 1474838"/>
              <a:gd name="connsiteY1" fmla="*/ 0 h 258096"/>
              <a:gd name="connsiteX2" fmla="*/ 533728 w 1474838"/>
              <a:gd name="connsiteY2" fmla="*/ 0 h 258096"/>
              <a:gd name="connsiteX3" fmla="*/ 1010550 w 1474838"/>
              <a:gd name="connsiteY3" fmla="*/ 0 h 258096"/>
              <a:gd name="connsiteX4" fmla="*/ 1431821 w 1474838"/>
              <a:gd name="connsiteY4" fmla="*/ 0 h 258096"/>
              <a:gd name="connsiteX5" fmla="*/ 1474838 w 1474838"/>
              <a:gd name="connsiteY5" fmla="*/ 43017 h 258096"/>
              <a:gd name="connsiteX6" fmla="*/ 1474838 w 1474838"/>
              <a:gd name="connsiteY6" fmla="*/ 215079 h 258096"/>
              <a:gd name="connsiteX7" fmla="*/ 1431821 w 1474838"/>
              <a:gd name="connsiteY7" fmla="*/ 258096 h 258096"/>
              <a:gd name="connsiteX8" fmla="*/ 954998 w 1474838"/>
              <a:gd name="connsiteY8" fmla="*/ 258096 h 258096"/>
              <a:gd name="connsiteX9" fmla="*/ 533728 w 1474838"/>
              <a:gd name="connsiteY9" fmla="*/ 258096 h 258096"/>
              <a:gd name="connsiteX10" fmla="*/ 43017 w 1474838"/>
              <a:gd name="connsiteY10" fmla="*/ 258096 h 258096"/>
              <a:gd name="connsiteX11" fmla="*/ 0 w 1474838"/>
              <a:gd name="connsiteY11" fmla="*/ 215079 h 258096"/>
              <a:gd name="connsiteX12" fmla="*/ 0 w 1474838"/>
              <a:gd name="connsiteY12" fmla="*/ 43017 h 25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38" h="258096" extrusionOk="0">
                <a:moveTo>
                  <a:pt x="0" y="43017"/>
                </a:moveTo>
                <a:cubicBezTo>
                  <a:pt x="1627" y="24956"/>
                  <a:pt x="20246" y="175"/>
                  <a:pt x="43017" y="0"/>
                </a:cubicBezTo>
                <a:cubicBezTo>
                  <a:pt x="182005" y="-33452"/>
                  <a:pt x="339316" y="29115"/>
                  <a:pt x="533728" y="0"/>
                </a:cubicBezTo>
                <a:cubicBezTo>
                  <a:pt x="728140" y="-29115"/>
                  <a:pt x="896871" y="21535"/>
                  <a:pt x="1010550" y="0"/>
                </a:cubicBezTo>
                <a:cubicBezTo>
                  <a:pt x="1124229" y="-21535"/>
                  <a:pt x="1224195" y="25067"/>
                  <a:pt x="1431821" y="0"/>
                </a:cubicBezTo>
                <a:cubicBezTo>
                  <a:pt x="1454630" y="769"/>
                  <a:pt x="1474753" y="17550"/>
                  <a:pt x="1474838" y="43017"/>
                </a:cubicBezTo>
                <a:cubicBezTo>
                  <a:pt x="1475167" y="107248"/>
                  <a:pt x="1468564" y="150999"/>
                  <a:pt x="1474838" y="215079"/>
                </a:cubicBezTo>
                <a:cubicBezTo>
                  <a:pt x="1472213" y="238348"/>
                  <a:pt x="1457160" y="264861"/>
                  <a:pt x="1431821" y="258096"/>
                </a:cubicBezTo>
                <a:cubicBezTo>
                  <a:pt x="1206403" y="308008"/>
                  <a:pt x="1148780" y="232024"/>
                  <a:pt x="954998" y="258096"/>
                </a:cubicBezTo>
                <a:cubicBezTo>
                  <a:pt x="761216" y="284168"/>
                  <a:pt x="662899" y="233275"/>
                  <a:pt x="533728" y="258096"/>
                </a:cubicBezTo>
                <a:cubicBezTo>
                  <a:pt x="404557" y="282917"/>
                  <a:pt x="238781" y="242302"/>
                  <a:pt x="43017" y="258096"/>
                </a:cubicBezTo>
                <a:cubicBezTo>
                  <a:pt x="18348" y="257432"/>
                  <a:pt x="1144" y="237615"/>
                  <a:pt x="0" y="215079"/>
                </a:cubicBezTo>
                <a:cubicBezTo>
                  <a:pt x="-2366" y="155818"/>
                  <a:pt x="16582" y="111282"/>
                  <a:pt x="0" y="43017"/>
                </a:cubicBezTo>
                <a:close/>
              </a:path>
            </a:pathLst>
          </a:custGeom>
          <a:noFill/>
          <a:ln w="57150">
            <a:solidFill>
              <a:schemeClr val="tx2"/>
            </a:solidFill>
            <a:extLst>
              <a:ext uri="{C807C97D-BFC1-408E-A445-0C87EB9F89A2}">
                <ask:lineSketchStyleProps xmlns:ask="http://schemas.microsoft.com/office/drawing/2018/sketchyshapes" sd="55066570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The Agile Manifesto Principles: Deliver Working Software - YouTube">
            <a:extLst>
              <a:ext uri="{FF2B5EF4-FFF2-40B4-BE49-F238E27FC236}">
                <a16:creationId xmlns:a16="http://schemas.microsoft.com/office/drawing/2014/main" id="{D64715DF-2E0E-47C7-9208-B0EAA7571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155" y="3052916"/>
            <a:ext cx="3013987" cy="169536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F476673-1E8A-4700-AB2F-6874FF96192D}"/>
              </a:ext>
            </a:extLst>
          </p:cNvPr>
          <p:cNvSpPr>
            <a:spLocks noGrp="1"/>
          </p:cNvSpPr>
          <p:nvPr>
            <p:ph type="sldNum" sz="quarter" idx="12"/>
          </p:nvPr>
        </p:nvSpPr>
        <p:spPr/>
        <p:txBody>
          <a:bodyPr/>
          <a:lstStyle/>
          <a:p>
            <a:fld id="{BF590972-BD5A-4E8E-8655-ACB12844DF5C}" type="slidenum">
              <a:rPr lang="en-NL" smtClean="0"/>
              <a:t>20</a:t>
            </a:fld>
            <a:endParaRPr lang="en-NL"/>
          </a:p>
        </p:txBody>
      </p:sp>
    </p:spTree>
    <p:extLst>
      <p:ext uri="{BB962C8B-B14F-4D97-AF65-F5344CB8AC3E}">
        <p14:creationId xmlns:p14="http://schemas.microsoft.com/office/powerpoint/2010/main" val="214392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1000"/>
                                  </p:stCondLst>
                                  <p:childTnLst>
                                    <p:set>
                                      <p:cBhvr>
                                        <p:cTn id="11" dur="1" fill="hold">
                                          <p:stCondLst>
                                            <p:cond delay="0"/>
                                          </p:stCondLst>
                                        </p:cTn>
                                        <p:tgtEl>
                                          <p:spTgt spid="8196"/>
                                        </p:tgtEl>
                                        <p:attrNameLst>
                                          <p:attrName>style.visibility</p:attrName>
                                        </p:attrNameLst>
                                      </p:cBhvr>
                                      <p:to>
                                        <p:strVal val="visible"/>
                                      </p:to>
                                    </p:set>
                                    <p:anim calcmode="lin" valueType="num">
                                      <p:cBhvr additive="base">
                                        <p:cTn id="12" dur="1250" fill="hold"/>
                                        <p:tgtEl>
                                          <p:spTgt spid="8196"/>
                                        </p:tgtEl>
                                        <p:attrNameLst>
                                          <p:attrName>ppt_x</p:attrName>
                                        </p:attrNameLst>
                                      </p:cBhvr>
                                      <p:tavLst>
                                        <p:tav tm="0">
                                          <p:val>
                                            <p:strVal val="1+#ppt_w/2"/>
                                          </p:val>
                                        </p:tav>
                                        <p:tav tm="100000">
                                          <p:val>
                                            <p:strVal val="#ppt_x"/>
                                          </p:val>
                                        </p:tav>
                                      </p:tavLst>
                                    </p:anim>
                                    <p:anim calcmode="lin" valueType="num">
                                      <p:cBhvr additive="base">
                                        <p:cTn id="13" dur="125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388A-8403-4B46-A65C-4949A826D432}"/>
              </a:ext>
            </a:extLst>
          </p:cNvPr>
          <p:cNvSpPr>
            <a:spLocks noGrp="1"/>
          </p:cNvSpPr>
          <p:nvPr>
            <p:ph type="title"/>
          </p:nvPr>
        </p:nvSpPr>
        <p:spPr/>
        <p:txBody>
          <a:bodyPr/>
          <a:lstStyle/>
          <a:p>
            <a:r>
              <a:rPr lang="nl-NL" dirty="0" err="1"/>
              <a:t>Working</a:t>
            </a:r>
            <a:r>
              <a:rPr lang="nl-NL" dirty="0"/>
              <a:t> Software</a:t>
            </a:r>
            <a:endParaRPr lang="en-NL" dirty="0"/>
          </a:p>
        </p:txBody>
      </p:sp>
      <p:sp>
        <p:nvSpPr>
          <p:cNvPr id="3" name="Content Placeholder 2">
            <a:extLst>
              <a:ext uri="{FF2B5EF4-FFF2-40B4-BE49-F238E27FC236}">
                <a16:creationId xmlns:a16="http://schemas.microsoft.com/office/drawing/2014/main" id="{B3605044-658A-4F06-9FCE-259965D4AE05}"/>
              </a:ext>
            </a:extLst>
          </p:cNvPr>
          <p:cNvSpPr>
            <a:spLocks noGrp="1"/>
          </p:cNvSpPr>
          <p:nvPr>
            <p:ph idx="1"/>
          </p:nvPr>
        </p:nvSpPr>
        <p:spPr/>
        <p:txBody>
          <a:bodyPr/>
          <a:lstStyle/>
          <a:p>
            <a:r>
              <a:rPr lang="nl-NL" i="1" dirty="0" err="1"/>
              <a:t>What</a:t>
            </a:r>
            <a:r>
              <a:rPr lang="nl-NL" i="1" dirty="0"/>
              <a:t> </a:t>
            </a:r>
            <a:r>
              <a:rPr lang="nl-NL" dirty="0" err="1"/>
              <a:t>work</a:t>
            </a:r>
            <a:r>
              <a:rPr lang="nl-NL" dirty="0"/>
              <a:t> does </a:t>
            </a:r>
            <a:r>
              <a:rPr lang="nl-NL" dirty="0" err="1"/>
              <a:t>it</a:t>
            </a:r>
            <a:r>
              <a:rPr lang="nl-NL" dirty="0"/>
              <a:t> do?</a:t>
            </a:r>
          </a:p>
          <a:p>
            <a:r>
              <a:rPr lang="nl-NL" i="1" dirty="0"/>
              <a:t>How</a:t>
            </a:r>
            <a:r>
              <a:rPr lang="nl-NL" dirty="0"/>
              <a:t> </a:t>
            </a:r>
            <a:r>
              <a:rPr lang="nl-NL" dirty="0" err="1"/>
              <a:t>can</a:t>
            </a:r>
            <a:r>
              <a:rPr lang="nl-NL" dirty="0"/>
              <a:t> </a:t>
            </a:r>
            <a:r>
              <a:rPr lang="nl-NL" dirty="0" err="1"/>
              <a:t>you</a:t>
            </a:r>
            <a:r>
              <a:rPr lang="nl-NL" dirty="0"/>
              <a:t> </a:t>
            </a:r>
            <a:r>
              <a:rPr lang="nl-NL" dirty="0" err="1"/>
              <a:t>tell</a:t>
            </a:r>
            <a:r>
              <a:rPr lang="nl-NL" dirty="0"/>
              <a:t>?</a:t>
            </a:r>
            <a:endParaRPr lang="en-NL" dirty="0"/>
          </a:p>
        </p:txBody>
      </p:sp>
      <p:sp>
        <p:nvSpPr>
          <p:cNvPr id="4" name="Rectangle 3">
            <a:extLst>
              <a:ext uri="{FF2B5EF4-FFF2-40B4-BE49-F238E27FC236}">
                <a16:creationId xmlns:a16="http://schemas.microsoft.com/office/drawing/2014/main" id="{D30ACBC2-55D2-46DC-BEEC-A7EAE177DF82}"/>
              </a:ext>
            </a:extLst>
          </p:cNvPr>
          <p:cNvSpPr/>
          <p:nvPr/>
        </p:nvSpPr>
        <p:spPr>
          <a:xfrm>
            <a:off x="2510161" y="2126827"/>
            <a:ext cx="5583971" cy="2199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000" dirty="0" err="1"/>
              <a:t>Working</a:t>
            </a:r>
            <a:r>
              <a:rPr lang="nl-NL" sz="4000" dirty="0"/>
              <a:t> Software</a:t>
            </a:r>
            <a:endParaRPr lang="en-NL" sz="4000" dirty="0"/>
          </a:p>
        </p:txBody>
      </p:sp>
      <p:sp>
        <p:nvSpPr>
          <p:cNvPr id="5" name="Footer Placeholder 4">
            <a:extLst>
              <a:ext uri="{FF2B5EF4-FFF2-40B4-BE49-F238E27FC236}">
                <a16:creationId xmlns:a16="http://schemas.microsoft.com/office/drawing/2014/main" id="{91C5376D-01E0-4385-BD87-06A555FD57B9}"/>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7" name="Slide Number Placeholder 6">
            <a:extLst>
              <a:ext uri="{FF2B5EF4-FFF2-40B4-BE49-F238E27FC236}">
                <a16:creationId xmlns:a16="http://schemas.microsoft.com/office/drawing/2014/main" id="{70707385-B8AC-40DA-B018-D3BD39041E4D}"/>
              </a:ext>
            </a:extLst>
          </p:cNvPr>
          <p:cNvSpPr>
            <a:spLocks noGrp="1"/>
          </p:cNvSpPr>
          <p:nvPr>
            <p:ph type="sldNum" sz="quarter" idx="12"/>
          </p:nvPr>
        </p:nvSpPr>
        <p:spPr/>
        <p:txBody>
          <a:bodyPr/>
          <a:lstStyle/>
          <a:p>
            <a:fld id="{BF590972-BD5A-4E8E-8655-ACB12844DF5C}" type="slidenum">
              <a:rPr lang="en-NL" smtClean="0"/>
              <a:t>21</a:t>
            </a:fld>
            <a:endParaRPr lang="en-NL"/>
          </a:p>
        </p:txBody>
      </p:sp>
    </p:spTree>
    <p:extLst>
      <p:ext uri="{BB962C8B-B14F-4D97-AF65-F5344CB8AC3E}">
        <p14:creationId xmlns:p14="http://schemas.microsoft.com/office/powerpoint/2010/main" val="297538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7DF-C336-4A7B-B931-4F78FDEBC81B}"/>
              </a:ext>
            </a:extLst>
          </p:cNvPr>
          <p:cNvSpPr>
            <a:spLocks noGrp="1"/>
          </p:cNvSpPr>
          <p:nvPr>
            <p:ph type="title"/>
          </p:nvPr>
        </p:nvSpPr>
        <p:spPr>
          <a:xfrm>
            <a:off x="719999" y="288000"/>
            <a:ext cx="6624000" cy="504000"/>
          </a:xfrm>
        </p:spPr>
        <p:txBody>
          <a:bodyPr anchor="ctr">
            <a:normAutofit/>
          </a:bodyPr>
          <a:lstStyle/>
          <a:p>
            <a:r>
              <a:rPr lang="en-US" dirty="0"/>
              <a:t>Small step for mankind…</a:t>
            </a:r>
          </a:p>
        </p:txBody>
      </p:sp>
      <p:graphicFrame>
        <p:nvGraphicFramePr>
          <p:cNvPr id="6" name="Content Placeholder 3">
            <a:extLst>
              <a:ext uri="{FF2B5EF4-FFF2-40B4-BE49-F238E27FC236}">
                <a16:creationId xmlns:a16="http://schemas.microsoft.com/office/drawing/2014/main" id="{C8562CE2-7069-4213-8FF2-D17178D74A09}"/>
              </a:ext>
            </a:extLst>
          </p:cNvPr>
          <p:cNvGraphicFramePr>
            <a:graphicFrameLocks noGrp="1"/>
          </p:cNvGraphicFramePr>
          <p:nvPr>
            <p:ph idx="1"/>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0512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9913-9D71-43D0-8520-F687628EBDE4}"/>
              </a:ext>
            </a:extLst>
          </p:cNvPr>
          <p:cNvSpPr>
            <a:spLocks noGrp="1"/>
          </p:cNvSpPr>
          <p:nvPr>
            <p:ph type="title"/>
          </p:nvPr>
        </p:nvSpPr>
        <p:spPr/>
        <p:txBody>
          <a:bodyPr/>
          <a:lstStyle/>
          <a:p>
            <a:r>
              <a:rPr lang="en-US" dirty="0"/>
              <a:t>Professional Software is ABLE Software</a:t>
            </a:r>
          </a:p>
        </p:txBody>
      </p:sp>
      <p:sp>
        <p:nvSpPr>
          <p:cNvPr id="3" name="Content Placeholder 2">
            <a:extLst>
              <a:ext uri="{FF2B5EF4-FFF2-40B4-BE49-F238E27FC236}">
                <a16:creationId xmlns:a16="http://schemas.microsoft.com/office/drawing/2014/main" id="{4B4006E7-4986-4624-BE27-84B46E3F08EA}"/>
              </a:ext>
            </a:extLst>
          </p:cNvPr>
          <p:cNvSpPr>
            <a:spLocks noGrp="1"/>
          </p:cNvSpPr>
          <p:nvPr>
            <p:ph idx="1"/>
          </p:nvPr>
        </p:nvSpPr>
        <p:spPr/>
        <p:txBody>
          <a:bodyPr/>
          <a:lstStyle/>
          <a:p>
            <a:r>
              <a:rPr lang="en-US" dirty="0" err="1"/>
              <a:t>Verifi</a:t>
            </a:r>
            <a:endParaRPr lang="en-US" dirty="0"/>
          </a:p>
          <a:p>
            <a:r>
              <a:rPr lang="en-US" dirty="0"/>
              <a:t>Test</a:t>
            </a:r>
          </a:p>
          <a:p>
            <a:r>
              <a:rPr lang="en-US" dirty="0" err="1"/>
              <a:t>Oper</a:t>
            </a:r>
            <a:endParaRPr lang="en-US" dirty="0"/>
          </a:p>
          <a:p>
            <a:r>
              <a:rPr lang="en-US" dirty="0"/>
              <a:t>Read</a:t>
            </a:r>
          </a:p>
          <a:p>
            <a:r>
              <a:rPr lang="en-US" dirty="0" err="1"/>
              <a:t>Evolv</a:t>
            </a:r>
            <a:endParaRPr lang="en-US" dirty="0"/>
          </a:p>
          <a:p>
            <a:r>
              <a:rPr lang="en-US" dirty="0"/>
              <a:t>Maintain</a:t>
            </a:r>
          </a:p>
          <a:p>
            <a:r>
              <a:rPr lang="en-US" dirty="0" err="1"/>
              <a:t>Observ</a:t>
            </a:r>
            <a:endParaRPr lang="en-US" dirty="0"/>
          </a:p>
          <a:p>
            <a:r>
              <a:rPr lang="en-US" dirty="0" err="1"/>
              <a:t>Scal</a:t>
            </a:r>
            <a:endParaRPr lang="en-US" dirty="0"/>
          </a:p>
          <a:p>
            <a:r>
              <a:rPr lang="en-US" dirty="0"/>
              <a:t>Recover</a:t>
            </a:r>
          </a:p>
          <a:p>
            <a:r>
              <a:rPr lang="en-US" dirty="0"/>
              <a:t>Prov</a:t>
            </a:r>
          </a:p>
          <a:p>
            <a:r>
              <a:rPr lang="en-US" dirty="0"/>
              <a:t>Afford</a:t>
            </a:r>
          </a:p>
          <a:p>
            <a:r>
              <a:rPr lang="en-US" dirty="0"/>
              <a:t>Deploy</a:t>
            </a:r>
          </a:p>
          <a:p>
            <a:r>
              <a:rPr lang="en-US" dirty="0"/>
              <a:t>Audit</a:t>
            </a:r>
          </a:p>
          <a:p>
            <a:r>
              <a:rPr lang="en-US" dirty="0" err="1"/>
              <a:t>Impenetra</a:t>
            </a:r>
            <a:endParaRPr lang="en-US" dirty="0"/>
          </a:p>
        </p:txBody>
      </p:sp>
      <p:sp>
        <p:nvSpPr>
          <p:cNvPr id="5" name="TextBox 4">
            <a:extLst>
              <a:ext uri="{FF2B5EF4-FFF2-40B4-BE49-F238E27FC236}">
                <a16:creationId xmlns:a16="http://schemas.microsoft.com/office/drawing/2014/main" id="{0869B3BA-E949-442A-85FB-1B5D5634F600}"/>
              </a:ext>
            </a:extLst>
          </p:cNvPr>
          <p:cNvSpPr txBox="1"/>
          <p:nvPr/>
        </p:nvSpPr>
        <p:spPr>
          <a:xfrm>
            <a:off x="3034453" y="1294477"/>
            <a:ext cx="5445401" cy="2554545"/>
          </a:xfrm>
          <a:prstGeom prst="rect">
            <a:avLst/>
          </a:prstGeom>
          <a:noFill/>
        </p:spPr>
        <p:txBody>
          <a:bodyPr wrap="none" lIns="0" tIns="0" rIns="0" bIns="0" rtlCol="0">
            <a:spAutoFit/>
          </a:bodyPr>
          <a:lstStyle/>
          <a:p>
            <a:r>
              <a:rPr lang="en-US" sz="16600" dirty="0"/>
              <a:t>ABLE</a:t>
            </a:r>
          </a:p>
        </p:txBody>
      </p:sp>
    </p:spTree>
    <p:extLst>
      <p:ext uri="{BB962C8B-B14F-4D97-AF65-F5344CB8AC3E}">
        <p14:creationId xmlns:p14="http://schemas.microsoft.com/office/powerpoint/2010/main" val="3845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249"/>
                                          </p:stCondLst>
                                        </p:cTn>
                                        <p:tgtEl>
                                          <p:spTgt spid="3">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249"/>
                                          </p:stCondLst>
                                        </p:cTn>
                                        <p:tgtEl>
                                          <p:spTgt spid="3">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249"/>
                                          </p:stCondLst>
                                        </p:cTn>
                                        <p:tgtEl>
                                          <p:spTgt spid="3">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0"/>
                                  </p:stCondLst>
                                  <p:childTnLst>
                                    <p:set>
                                      <p:cBhvr>
                                        <p:cTn id="18" dur="1" fill="hold">
                                          <p:stCondLst>
                                            <p:cond delay="249"/>
                                          </p:stCondLst>
                                        </p:cTn>
                                        <p:tgtEl>
                                          <p:spTgt spid="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249"/>
                                          </p:stCondLst>
                                        </p:cTn>
                                        <p:tgtEl>
                                          <p:spTgt spid="3">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0"/>
                                  </p:stCondLst>
                                  <p:childTnLst>
                                    <p:set>
                                      <p:cBhvr>
                                        <p:cTn id="24" dur="1" fill="hold">
                                          <p:stCondLst>
                                            <p:cond delay="249"/>
                                          </p:stCondLst>
                                        </p:cTn>
                                        <p:tgtEl>
                                          <p:spTgt spid="3">
                                            <p:txEl>
                                              <p:pRg st="6" end="6"/>
                                            </p:txEl>
                                          </p:spTgt>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249"/>
                                          </p:stCondLst>
                                        </p:cTn>
                                        <p:tgtEl>
                                          <p:spTgt spid="3">
                                            <p:txEl>
                                              <p:pRg st="7" end="7"/>
                                            </p:txEl>
                                          </p:spTgt>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grpId="0" nodeType="afterEffect">
                                  <p:stCondLst>
                                    <p:cond delay="0"/>
                                  </p:stCondLst>
                                  <p:childTnLst>
                                    <p:set>
                                      <p:cBhvr>
                                        <p:cTn id="30" dur="1" fill="hold">
                                          <p:stCondLst>
                                            <p:cond delay="249"/>
                                          </p:stCondLst>
                                        </p:cTn>
                                        <p:tgtEl>
                                          <p:spTgt spid="3">
                                            <p:txEl>
                                              <p:pRg st="8" end="8"/>
                                            </p:txEl>
                                          </p:spTgt>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249"/>
                                          </p:stCondLst>
                                        </p:cTn>
                                        <p:tgtEl>
                                          <p:spTgt spid="3">
                                            <p:txEl>
                                              <p:pRg st="9" end="9"/>
                                            </p:txEl>
                                          </p:spTgt>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grpId="0" nodeType="afterEffect">
                                  <p:stCondLst>
                                    <p:cond delay="0"/>
                                  </p:stCondLst>
                                  <p:childTnLst>
                                    <p:set>
                                      <p:cBhvr>
                                        <p:cTn id="36" dur="1" fill="hold">
                                          <p:stCondLst>
                                            <p:cond delay="249"/>
                                          </p:stCondLst>
                                        </p:cTn>
                                        <p:tgtEl>
                                          <p:spTgt spid="3">
                                            <p:txEl>
                                              <p:pRg st="10" end="10"/>
                                            </p:txEl>
                                          </p:spTgt>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0"/>
                                  </p:stCondLst>
                                  <p:childTnLst>
                                    <p:set>
                                      <p:cBhvr>
                                        <p:cTn id="39" dur="1" fill="hold">
                                          <p:stCondLst>
                                            <p:cond delay="249"/>
                                          </p:stCondLst>
                                        </p:cTn>
                                        <p:tgtEl>
                                          <p:spTgt spid="3">
                                            <p:txEl>
                                              <p:pRg st="11" end="11"/>
                                            </p:txEl>
                                          </p:spTgt>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grpId="0" nodeType="afterEffect">
                                  <p:stCondLst>
                                    <p:cond delay="0"/>
                                  </p:stCondLst>
                                  <p:childTnLst>
                                    <p:set>
                                      <p:cBhvr>
                                        <p:cTn id="42" dur="1" fill="hold">
                                          <p:stCondLst>
                                            <p:cond delay="249"/>
                                          </p:stCondLst>
                                        </p:cTn>
                                        <p:tgtEl>
                                          <p:spTgt spid="3">
                                            <p:txEl>
                                              <p:pRg st="12" end="12"/>
                                            </p:txEl>
                                          </p:spTgt>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grpId="0" nodeType="afterEffect">
                                  <p:stCondLst>
                                    <p:cond delay="0"/>
                                  </p:stCondLst>
                                  <p:childTnLst>
                                    <p:set>
                                      <p:cBhvr>
                                        <p:cTn id="45" dur="1" fill="hold">
                                          <p:stCondLst>
                                            <p:cond delay="249"/>
                                          </p:stCondLst>
                                        </p:cTn>
                                        <p:tgtEl>
                                          <p:spTgt spid="3">
                                            <p:txEl>
                                              <p:pRg st="13" end="13"/>
                                            </p:txEl>
                                          </p:spTgt>
                                        </p:tgtEl>
                                        <p:attrNameLst>
                                          <p:attrName>style.visibility</p:attrName>
                                        </p:attrNameLst>
                                      </p:cBhvr>
                                      <p:to>
                                        <p:strVal val="visible"/>
                                      </p:to>
                                    </p:set>
                                  </p:childTnLst>
                                </p:cTn>
                              </p:par>
                            </p:childTnLst>
                          </p:cTn>
                        </p:par>
                        <p:par>
                          <p:cTn id="46" fill="hold">
                            <p:stCondLst>
                              <p:cond delay="3250"/>
                            </p:stCondLst>
                            <p:childTnLst>
                              <p:par>
                                <p:cTn id="47" presetID="1" presetClass="entr" presetSubtype="0"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388A-8403-4B46-A65C-4949A826D432}"/>
              </a:ext>
            </a:extLst>
          </p:cNvPr>
          <p:cNvSpPr>
            <a:spLocks noGrp="1"/>
          </p:cNvSpPr>
          <p:nvPr>
            <p:ph type="title"/>
          </p:nvPr>
        </p:nvSpPr>
        <p:spPr/>
        <p:txBody>
          <a:bodyPr/>
          <a:lstStyle/>
          <a:p>
            <a:r>
              <a:rPr lang="nl-NL" dirty="0" err="1"/>
              <a:t>Working</a:t>
            </a:r>
            <a:r>
              <a:rPr lang="nl-NL" dirty="0"/>
              <a:t> =&gt; Professional Software</a:t>
            </a:r>
            <a:endParaRPr lang="en-NL" dirty="0"/>
          </a:p>
        </p:txBody>
      </p:sp>
      <p:sp>
        <p:nvSpPr>
          <p:cNvPr id="4" name="Rectangle 3">
            <a:extLst>
              <a:ext uri="{FF2B5EF4-FFF2-40B4-BE49-F238E27FC236}">
                <a16:creationId xmlns:a16="http://schemas.microsoft.com/office/drawing/2014/main" id="{D30ACBC2-55D2-46DC-BEEC-A7EAE177DF82}"/>
              </a:ext>
            </a:extLst>
          </p:cNvPr>
          <p:cNvSpPr/>
          <p:nvPr/>
        </p:nvSpPr>
        <p:spPr>
          <a:xfrm>
            <a:off x="417202" y="3528907"/>
            <a:ext cx="2563066" cy="1129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err="1"/>
              <a:t>Working</a:t>
            </a:r>
            <a:r>
              <a:rPr lang="nl-NL" sz="3600" dirty="0"/>
              <a:t> Software</a:t>
            </a:r>
            <a:endParaRPr lang="en-NL" sz="3600" dirty="0"/>
          </a:p>
        </p:txBody>
      </p:sp>
      <p:sp>
        <p:nvSpPr>
          <p:cNvPr id="5" name="Rectangle 4">
            <a:extLst>
              <a:ext uri="{FF2B5EF4-FFF2-40B4-BE49-F238E27FC236}">
                <a16:creationId xmlns:a16="http://schemas.microsoft.com/office/drawing/2014/main" id="{596F953E-85DE-4619-9144-90A848F42A97}"/>
              </a:ext>
            </a:extLst>
          </p:cNvPr>
          <p:cNvSpPr/>
          <p:nvPr/>
        </p:nvSpPr>
        <p:spPr>
          <a:xfrm>
            <a:off x="5865707" y="843280"/>
            <a:ext cx="2854961" cy="1129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t>Professional Software</a:t>
            </a:r>
            <a:endParaRPr lang="en-NL" sz="3600" dirty="0"/>
          </a:p>
        </p:txBody>
      </p:sp>
      <p:sp>
        <p:nvSpPr>
          <p:cNvPr id="6" name="Arrow: Right 5">
            <a:extLst>
              <a:ext uri="{FF2B5EF4-FFF2-40B4-BE49-F238E27FC236}">
                <a16:creationId xmlns:a16="http://schemas.microsoft.com/office/drawing/2014/main" id="{CCA834C1-FB4F-4736-A344-BC520631F841}"/>
              </a:ext>
            </a:extLst>
          </p:cNvPr>
          <p:cNvSpPr/>
          <p:nvPr/>
        </p:nvSpPr>
        <p:spPr>
          <a:xfrm rot="19472697">
            <a:off x="2707936" y="2135774"/>
            <a:ext cx="3770936" cy="1192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23CFCD7A-7777-481C-A58E-62FDEA1B9488}"/>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7" name="Slide Number Placeholder 6">
            <a:extLst>
              <a:ext uri="{FF2B5EF4-FFF2-40B4-BE49-F238E27FC236}">
                <a16:creationId xmlns:a16="http://schemas.microsoft.com/office/drawing/2014/main" id="{FDA713A2-6B35-45BD-9702-67BA1482829C}"/>
              </a:ext>
            </a:extLst>
          </p:cNvPr>
          <p:cNvSpPr>
            <a:spLocks noGrp="1"/>
          </p:cNvSpPr>
          <p:nvPr>
            <p:ph type="sldNum" sz="quarter" idx="12"/>
          </p:nvPr>
        </p:nvSpPr>
        <p:spPr/>
        <p:txBody>
          <a:bodyPr/>
          <a:lstStyle/>
          <a:p>
            <a:fld id="{BF590972-BD5A-4E8E-8655-ACB12844DF5C}" type="slidenum">
              <a:rPr lang="en-NL" smtClean="0"/>
              <a:t>24</a:t>
            </a:fld>
            <a:endParaRPr lang="en-NL"/>
          </a:p>
        </p:txBody>
      </p:sp>
    </p:spTree>
    <p:extLst>
      <p:ext uri="{BB962C8B-B14F-4D97-AF65-F5344CB8AC3E}">
        <p14:creationId xmlns:p14="http://schemas.microsoft.com/office/powerpoint/2010/main" val="3966611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F44E-A01E-4B34-8F08-DDAE91607057}"/>
              </a:ext>
            </a:extLst>
          </p:cNvPr>
          <p:cNvSpPr>
            <a:spLocks noGrp="1"/>
          </p:cNvSpPr>
          <p:nvPr>
            <p:ph type="title"/>
          </p:nvPr>
        </p:nvSpPr>
        <p:spPr/>
        <p:txBody>
          <a:bodyPr/>
          <a:lstStyle/>
          <a:p>
            <a:r>
              <a:rPr lang="nl-NL" dirty="0"/>
              <a:t>Stages in Software </a:t>
            </a:r>
            <a:r>
              <a:rPr lang="nl-NL" dirty="0" err="1"/>
              <a:t>Lifecyle</a:t>
            </a:r>
            <a:endParaRPr lang="en-NL" dirty="0"/>
          </a:p>
        </p:txBody>
      </p:sp>
      <p:pic>
        <p:nvPicPr>
          <p:cNvPr id="31" name="Content Placeholder 30" descr="Group">
            <a:extLst>
              <a:ext uri="{FF2B5EF4-FFF2-40B4-BE49-F238E27FC236}">
                <a16:creationId xmlns:a16="http://schemas.microsoft.com/office/drawing/2014/main" id="{51AD3119-F6D7-4646-BEDA-02094230B08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970427" y="3086129"/>
            <a:ext cx="449343" cy="449343"/>
          </a:xfrm>
        </p:spPr>
      </p:pic>
      <p:sp>
        <p:nvSpPr>
          <p:cNvPr id="4" name="Rectangle 3">
            <a:extLst>
              <a:ext uri="{FF2B5EF4-FFF2-40B4-BE49-F238E27FC236}">
                <a16:creationId xmlns:a16="http://schemas.microsoft.com/office/drawing/2014/main" id="{827F6D1B-0C5F-46B1-84A6-D1BF1C6994B2}"/>
              </a:ext>
            </a:extLst>
          </p:cNvPr>
          <p:cNvSpPr/>
          <p:nvPr/>
        </p:nvSpPr>
        <p:spPr>
          <a:xfrm>
            <a:off x="1910919" y="4463630"/>
            <a:ext cx="2161019"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Functional</a:t>
            </a:r>
            <a:r>
              <a:rPr lang="nl-NL" sz="1013" dirty="0"/>
              <a:t> </a:t>
            </a:r>
            <a:r>
              <a:rPr lang="nl-NL" sz="1013" dirty="0" err="1"/>
              <a:t>Specification</a:t>
            </a:r>
            <a:endParaRPr lang="nl-NL" sz="1013" dirty="0"/>
          </a:p>
          <a:p>
            <a:pPr algn="ctr"/>
            <a:r>
              <a:rPr lang="nl-NL" sz="1013" dirty="0" err="1"/>
              <a:t>Behavior</a:t>
            </a:r>
            <a:r>
              <a:rPr lang="nl-NL" sz="1013" dirty="0"/>
              <a:t> &amp; Unit test</a:t>
            </a:r>
            <a:endParaRPr lang="en-NL" sz="1013" dirty="0"/>
          </a:p>
        </p:txBody>
      </p:sp>
      <p:sp>
        <p:nvSpPr>
          <p:cNvPr id="5" name="Rectangle 4">
            <a:extLst>
              <a:ext uri="{FF2B5EF4-FFF2-40B4-BE49-F238E27FC236}">
                <a16:creationId xmlns:a16="http://schemas.microsoft.com/office/drawing/2014/main" id="{1AD91776-9A77-4483-97F9-795896D80710}"/>
              </a:ext>
            </a:extLst>
          </p:cNvPr>
          <p:cNvSpPr/>
          <p:nvPr/>
        </p:nvSpPr>
        <p:spPr>
          <a:xfrm>
            <a:off x="2510162" y="3933918"/>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Working</a:t>
            </a:r>
            <a:r>
              <a:rPr lang="nl-NL" sz="1013" dirty="0"/>
              <a:t> Software</a:t>
            </a:r>
            <a:endParaRPr lang="en-NL" sz="1013" dirty="0"/>
          </a:p>
        </p:txBody>
      </p:sp>
      <p:sp>
        <p:nvSpPr>
          <p:cNvPr id="6" name="Rectangle 5">
            <a:extLst>
              <a:ext uri="{FF2B5EF4-FFF2-40B4-BE49-F238E27FC236}">
                <a16:creationId xmlns:a16="http://schemas.microsoft.com/office/drawing/2014/main" id="{08972557-2AE0-4CC2-A953-B08F4D126F7F}"/>
              </a:ext>
            </a:extLst>
          </p:cNvPr>
          <p:cNvSpPr/>
          <p:nvPr/>
        </p:nvSpPr>
        <p:spPr>
          <a:xfrm>
            <a:off x="2510162" y="3418423"/>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sp>
        <p:nvSpPr>
          <p:cNvPr id="11" name="Rectangle 10">
            <a:extLst>
              <a:ext uri="{FF2B5EF4-FFF2-40B4-BE49-F238E27FC236}">
                <a16:creationId xmlns:a16="http://schemas.microsoft.com/office/drawing/2014/main" id="{8815D9F0-94CD-40BC-AC75-5CB8DB7F0B48}"/>
              </a:ext>
            </a:extLst>
          </p:cNvPr>
          <p:cNvSpPr/>
          <p:nvPr/>
        </p:nvSpPr>
        <p:spPr>
          <a:xfrm>
            <a:off x="2510162" y="2848234"/>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sp>
        <p:nvSpPr>
          <p:cNvPr id="13" name="Rectangle 12">
            <a:extLst>
              <a:ext uri="{FF2B5EF4-FFF2-40B4-BE49-F238E27FC236}">
                <a16:creationId xmlns:a16="http://schemas.microsoft.com/office/drawing/2014/main" id="{F141023C-E7F3-4CA4-BFDA-8EA45D04CE0D}"/>
              </a:ext>
            </a:extLst>
          </p:cNvPr>
          <p:cNvSpPr/>
          <p:nvPr/>
        </p:nvSpPr>
        <p:spPr>
          <a:xfrm>
            <a:off x="2497778" y="2241580"/>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Deployable</a:t>
            </a:r>
            <a:r>
              <a:rPr lang="nl-NL" sz="1013" dirty="0"/>
              <a:t> Software = </a:t>
            </a:r>
            <a:r>
              <a:rPr lang="nl-NL" sz="1200" dirty="0"/>
              <a:t>DONE</a:t>
            </a:r>
            <a:endParaRPr lang="en-NL" sz="1013" dirty="0"/>
          </a:p>
        </p:txBody>
      </p:sp>
      <p:sp>
        <p:nvSpPr>
          <p:cNvPr id="15" name="Rectangle 14">
            <a:extLst>
              <a:ext uri="{FF2B5EF4-FFF2-40B4-BE49-F238E27FC236}">
                <a16:creationId xmlns:a16="http://schemas.microsoft.com/office/drawing/2014/main" id="{3B708ACA-6DEE-4792-9E7D-0DE0E53ABE99}"/>
              </a:ext>
            </a:extLst>
          </p:cNvPr>
          <p:cNvSpPr/>
          <p:nvPr/>
        </p:nvSpPr>
        <p:spPr>
          <a:xfrm>
            <a:off x="2497778" y="1114059"/>
            <a:ext cx="1561776" cy="91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Professional &amp; ABLE: </a:t>
            </a:r>
            <a:br>
              <a:rPr lang="nl-NL" sz="1200" dirty="0"/>
            </a:br>
            <a:r>
              <a:rPr lang="nl-NL" sz="1200" dirty="0"/>
              <a:t>Live Software (</a:t>
            </a:r>
            <a:r>
              <a:rPr lang="nl-NL" sz="1200" dirty="0" err="1"/>
              <a:t>under</a:t>
            </a:r>
            <a:r>
              <a:rPr lang="nl-NL" sz="1200" dirty="0"/>
              <a:t> </a:t>
            </a:r>
            <a:r>
              <a:rPr lang="nl-NL" sz="1200" dirty="0" err="1"/>
              <a:t>Ops</a:t>
            </a:r>
            <a:r>
              <a:rPr lang="nl-NL" sz="1200" dirty="0"/>
              <a:t>) </a:t>
            </a:r>
            <a:endParaRPr lang="en-NL" sz="1200" dirty="0"/>
          </a:p>
        </p:txBody>
      </p:sp>
      <p:cxnSp>
        <p:nvCxnSpPr>
          <p:cNvPr id="18" name="Straight Connector 17">
            <a:extLst>
              <a:ext uri="{FF2B5EF4-FFF2-40B4-BE49-F238E27FC236}">
                <a16:creationId xmlns:a16="http://schemas.microsoft.com/office/drawing/2014/main" id="{589BF3B8-568F-4038-A1B6-CA1270971721}"/>
              </a:ext>
            </a:extLst>
          </p:cNvPr>
          <p:cNvCxnSpPr/>
          <p:nvPr/>
        </p:nvCxnSpPr>
        <p:spPr>
          <a:xfrm>
            <a:off x="1623060" y="3505200"/>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43791C3-04CF-4C2E-88C7-F82CB71C182A}"/>
              </a:ext>
            </a:extLst>
          </p:cNvPr>
          <p:cNvSpPr txBox="1"/>
          <p:nvPr/>
        </p:nvSpPr>
        <p:spPr>
          <a:xfrm>
            <a:off x="5224121" y="3461298"/>
            <a:ext cx="777777" cy="248209"/>
          </a:xfrm>
          <a:prstGeom prst="rect">
            <a:avLst/>
          </a:prstGeom>
          <a:noFill/>
        </p:spPr>
        <p:txBody>
          <a:bodyPr wrap="none" rtlCol="0">
            <a:spAutoFit/>
          </a:bodyPr>
          <a:lstStyle/>
          <a:p>
            <a:r>
              <a:rPr lang="nl-NL" sz="1013" i="1" dirty="0"/>
              <a:t>Developer</a:t>
            </a:r>
            <a:endParaRPr lang="en-NL" sz="1013" i="1" dirty="0"/>
          </a:p>
        </p:txBody>
      </p:sp>
      <p:sp>
        <p:nvSpPr>
          <p:cNvPr id="20" name="TextBox 19">
            <a:extLst>
              <a:ext uri="{FF2B5EF4-FFF2-40B4-BE49-F238E27FC236}">
                <a16:creationId xmlns:a16="http://schemas.microsoft.com/office/drawing/2014/main" id="{5BB269CF-BF10-4556-8B81-2C00F7528C1D}"/>
              </a:ext>
            </a:extLst>
          </p:cNvPr>
          <p:cNvSpPr txBox="1"/>
          <p:nvPr/>
        </p:nvSpPr>
        <p:spPr>
          <a:xfrm>
            <a:off x="5483807" y="3272198"/>
            <a:ext cx="518091" cy="248209"/>
          </a:xfrm>
          <a:prstGeom prst="rect">
            <a:avLst/>
          </a:prstGeom>
          <a:noFill/>
        </p:spPr>
        <p:txBody>
          <a:bodyPr wrap="none" rtlCol="0">
            <a:spAutoFit/>
          </a:bodyPr>
          <a:lstStyle/>
          <a:p>
            <a:r>
              <a:rPr lang="nl-NL" sz="1013" i="1"/>
              <a:t>Team</a:t>
            </a:r>
            <a:endParaRPr lang="en-NL" sz="1013" i="1"/>
          </a:p>
        </p:txBody>
      </p:sp>
      <p:cxnSp>
        <p:nvCxnSpPr>
          <p:cNvPr id="23" name="Straight Connector 22">
            <a:extLst>
              <a:ext uri="{FF2B5EF4-FFF2-40B4-BE49-F238E27FC236}">
                <a16:creationId xmlns:a16="http://schemas.microsoft.com/office/drawing/2014/main" id="{9668412D-6C9C-4CC8-BDCC-1D05681B40A5}"/>
              </a:ext>
            </a:extLst>
          </p:cNvPr>
          <p:cNvCxnSpPr/>
          <p:nvPr/>
        </p:nvCxnSpPr>
        <p:spPr>
          <a:xfrm>
            <a:off x="1554480" y="2125059"/>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65FE01-559F-4AC2-8918-B5B4CE5D69B9}"/>
              </a:ext>
            </a:extLst>
          </p:cNvPr>
          <p:cNvSpPr txBox="1"/>
          <p:nvPr/>
        </p:nvSpPr>
        <p:spPr>
          <a:xfrm>
            <a:off x="5142367" y="1892057"/>
            <a:ext cx="859531" cy="261610"/>
          </a:xfrm>
          <a:prstGeom prst="rect">
            <a:avLst/>
          </a:prstGeom>
          <a:noFill/>
        </p:spPr>
        <p:txBody>
          <a:bodyPr wrap="none" rtlCol="0">
            <a:spAutoFit/>
          </a:bodyPr>
          <a:lstStyle/>
          <a:p>
            <a:r>
              <a:rPr lang="nl-NL" sz="1100" dirty="0" err="1"/>
              <a:t>Production</a:t>
            </a:r>
            <a:endParaRPr lang="en-NL" sz="1100" dirty="0"/>
          </a:p>
        </p:txBody>
      </p:sp>
      <p:sp>
        <p:nvSpPr>
          <p:cNvPr id="30" name="TextBox 29">
            <a:extLst>
              <a:ext uri="{FF2B5EF4-FFF2-40B4-BE49-F238E27FC236}">
                <a16:creationId xmlns:a16="http://schemas.microsoft.com/office/drawing/2014/main" id="{D8A484CF-8E18-4B04-BEDB-DCF2E99B0381}"/>
              </a:ext>
            </a:extLst>
          </p:cNvPr>
          <p:cNvSpPr txBox="1"/>
          <p:nvPr/>
        </p:nvSpPr>
        <p:spPr>
          <a:xfrm>
            <a:off x="5087865" y="2102938"/>
            <a:ext cx="914033" cy="261610"/>
          </a:xfrm>
          <a:prstGeom prst="rect">
            <a:avLst/>
          </a:prstGeom>
          <a:noFill/>
        </p:spPr>
        <p:txBody>
          <a:bodyPr wrap="none" rtlCol="0">
            <a:spAutoFit/>
          </a:bodyPr>
          <a:lstStyle/>
          <a:p>
            <a:r>
              <a:rPr lang="nl-NL" sz="1100" dirty="0" err="1"/>
              <a:t>Preparation</a:t>
            </a:r>
            <a:endParaRPr lang="en-NL" sz="1100" dirty="0"/>
          </a:p>
        </p:txBody>
      </p:sp>
      <p:pic>
        <p:nvPicPr>
          <p:cNvPr id="33" name="Graphic 32" descr="Person with idea">
            <a:extLst>
              <a:ext uri="{FF2B5EF4-FFF2-40B4-BE49-F238E27FC236}">
                <a16:creationId xmlns:a16="http://schemas.microsoft.com/office/drawing/2014/main" id="{E6CCB204-F524-45EA-8DA2-2070AB1DE4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3322" y="3530614"/>
            <a:ext cx="389752" cy="389752"/>
          </a:xfrm>
          <a:prstGeom prst="rect">
            <a:avLst/>
          </a:prstGeom>
        </p:spPr>
      </p:pic>
      <p:pic>
        <p:nvPicPr>
          <p:cNvPr id="34" name="Content Placeholder 30" descr="Group">
            <a:extLst>
              <a:ext uri="{FF2B5EF4-FFF2-40B4-BE49-F238E27FC236}">
                <a16:creationId xmlns:a16="http://schemas.microsoft.com/office/drawing/2014/main" id="{52F41349-74BF-4161-8716-F7A85DFED0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497" y="4356914"/>
            <a:ext cx="449343" cy="449343"/>
          </a:xfrm>
          <a:prstGeom prst="rect">
            <a:avLst/>
          </a:prstGeom>
        </p:spPr>
      </p:pic>
      <p:cxnSp>
        <p:nvCxnSpPr>
          <p:cNvPr id="35" name="Straight Connector 34">
            <a:extLst>
              <a:ext uri="{FF2B5EF4-FFF2-40B4-BE49-F238E27FC236}">
                <a16:creationId xmlns:a16="http://schemas.microsoft.com/office/drawing/2014/main" id="{0B87236B-A151-46C0-895A-5CE0223926F4}"/>
              </a:ext>
            </a:extLst>
          </p:cNvPr>
          <p:cNvCxnSpPr/>
          <p:nvPr/>
        </p:nvCxnSpPr>
        <p:spPr>
          <a:xfrm>
            <a:off x="1623060" y="4391012"/>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60C51DD-1B5E-4A39-8251-632C2A73C369}"/>
              </a:ext>
            </a:extLst>
          </p:cNvPr>
          <p:cNvSpPr txBox="1"/>
          <p:nvPr/>
        </p:nvSpPr>
        <p:spPr>
          <a:xfrm>
            <a:off x="5483807" y="4364516"/>
            <a:ext cx="518091" cy="248209"/>
          </a:xfrm>
          <a:prstGeom prst="rect">
            <a:avLst/>
          </a:prstGeom>
          <a:noFill/>
        </p:spPr>
        <p:txBody>
          <a:bodyPr wrap="none" rtlCol="0">
            <a:spAutoFit/>
          </a:bodyPr>
          <a:lstStyle/>
          <a:p>
            <a:r>
              <a:rPr lang="nl-NL" sz="1013" i="1" dirty="0"/>
              <a:t>Team</a:t>
            </a:r>
            <a:endParaRPr lang="en-NL" sz="1013" i="1" dirty="0"/>
          </a:p>
        </p:txBody>
      </p:sp>
      <p:pic>
        <p:nvPicPr>
          <p:cNvPr id="7170" name="Picture 2" descr="Beach sunset android wallpaper #wallpaper #iphone #android #background  #followme | Sunset wallpaper, Aesthetic wallpapers, Beautiful wallpapers">
            <a:extLst>
              <a:ext uri="{FF2B5EF4-FFF2-40B4-BE49-F238E27FC236}">
                <a16:creationId xmlns:a16="http://schemas.microsoft.com/office/drawing/2014/main" id="{020A2E77-EF70-4EBC-896D-DEF304808D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076"/>
          <a:stretch/>
        </p:blipFill>
        <p:spPr bwMode="auto">
          <a:xfrm>
            <a:off x="4847806" y="545111"/>
            <a:ext cx="660783" cy="715491"/>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descr="World">
            <a:extLst>
              <a:ext uri="{FF2B5EF4-FFF2-40B4-BE49-F238E27FC236}">
                <a16:creationId xmlns:a16="http://schemas.microsoft.com/office/drawing/2014/main" id="{75E3CEAE-AF9D-4D3C-A8E0-CFFEA532B3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6921" y="1605090"/>
            <a:ext cx="457200" cy="457200"/>
          </a:xfrm>
          <a:prstGeom prst="rect">
            <a:avLst/>
          </a:prstGeom>
        </p:spPr>
      </p:pic>
      <p:cxnSp>
        <p:nvCxnSpPr>
          <p:cNvPr id="42" name="Straight Connector 41">
            <a:extLst>
              <a:ext uri="{FF2B5EF4-FFF2-40B4-BE49-F238E27FC236}">
                <a16:creationId xmlns:a16="http://schemas.microsoft.com/office/drawing/2014/main" id="{D66FEAEC-75EA-4BB1-952F-2990117ECB5D}"/>
              </a:ext>
            </a:extLst>
          </p:cNvPr>
          <p:cNvCxnSpPr>
            <a:cxnSpLocks/>
          </p:cNvCxnSpPr>
          <p:nvPr/>
        </p:nvCxnSpPr>
        <p:spPr>
          <a:xfrm>
            <a:off x="3628103" y="893243"/>
            <a:ext cx="1944029" cy="62584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4" name="Scroll: Horizontal 43">
            <a:extLst>
              <a:ext uri="{FF2B5EF4-FFF2-40B4-BE49-F238E27FC236}">
                <a16:creationId xmlns:a16="http://schemas.microsoft.com/office/drawing/2014/main" id="{3E21A8D6-67F0-4217-AFE5-4445E2AAA7E4}"/>
              </a:ext>
            </a:extLst>
          </p:cNvPr>
          <p:cNvSpPr/>
          <p:nvPr/>
        </p:nvSpPr>
        <p:spPr>
          <a:xfrm>
            <a:off x="438608" y="4194559"/>
            <a:ext cx="1113503" cy="392906"/>
          </a:xfrm>
          <a:prstGeom prst="horizontalScroll">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solidFill>
                  <a:schemeClr val="accent4">
                    <a:lumMod val="75000"/>
                  </a:schemeClr>
                </a:solidFill>
              </a:rPr>
              <a:t>DoR</a:t>
            </a:r>
            <a:endParaRPr lang="en-US" dirty="0">
              <a:solidFill>
                <a:schemeClr val="accent4">
                  <a:lumMod val="75000"/>
                </a:schemeClr>
              </a:solidFill>
            </a:endParaRPr>
          </a:p>
        </p:txBody>
      </p:sp>
      <p:sp>
        <p:nvSpPr>
          <p:cNvPr id="46" name="Scroll: Horizontal 45">
            <a:extLst>
              <a:ext uri="{FF2B5EF4-FFF2-40B4-BE49-F238E27FC236}">
                <a16:creationId xmlns:a16="http://schemas.microsoft.com/office/drawing/2014/main" id="{021575BA-2B8E-4AC7-BCD1-6035ABF6FA69}"/>
              </a:ext>
            </a:extLst>
          </p:cNvPr>
          <p:cNvSpPr/>
          <p:nvPr/>
        </p:nvSpPr>
        <p:spPr>
          <a:xfrm>
            <a:off x="437484" y="3323954"/>
            <a:ext cx="1113503" cy="392906"/>
          </a:xfrm>
          <a:prstGeom prst="horizontalScroll">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DoaD</a:t>
            </a:r>
            <a:endParaRPr lang="en-US" dirty="0"/>
          </a:p>
        </p:txBody>
      </p:sp>
      <p:sp>
        <p:nvSpPr>
          <p:cNvPr id="47" name="Scroll: Horizontal 46">
            <a:extLst>
              <a:ext uri="{FF2B5EF4-FFF2-40B4-BE49-F238E27FC236}">
                <a16:creationId xmlns:a16="http://schemas.microsoft.com/office/drawing/2014/main" id="{DEE3384C-DF63-42FD-A1E3-ED5F437467AF}"/>
              </a:ext>
            </a:extLst>
          </p:cNvPr>
          <p:cNvSpPr/>
          <p:nvPr/>
        </p:nvSpPr>
        <p:spPr>
          <a:xfrm>
            <a:off x="436360" y="2201705"/>
            <a:ext cx="1113503" cy="392906"/>
          </a:xfrm>
          <a:prstGeom prst="horizontalScroll">
            <a:avLst/>
          </a:prstGeom>
          <a:solidFill>
            <a:schemeClr val="accent4"/>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DoD</a:t>
            </a:r>
          </a:p>
        </p:txBody>
      </p:sp>
      <p:sp>
        <p:nvSpPr>
          <p:cNvPr id="49" name="Footer Placeholder 48">
            <a:extLst>
              <a:ext uri="{FF2B5EF4-FFF2-40B4-BE49-F238E27FC236}">
                <a16:creationId xmlns:a16="http://schemas.microsoft.com/office/drawing/2014/main" id="{1E00FC61-75F7-409F-AC51-327C91A6FD9E}"/>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TextBox 2">
            <a:extLst>
              <a:ext uri="{FF2B5EF4-FFF2-40B4-BE49-F238E27FC236}">
                <a16:creationId xmlns:a16="http://schemas.microsoft.com/office/drawing/2014/main" id="{92043D16-D1E0-46D6-A3B2-56D6688B2929}"/>
              </a:ext>
            </a:extLst>
          </p:cNvPr>
          <p:cNvSpPr txBox="1"/>
          <p:nvPr/>
        </p:nvSpPr>
        <p:spPr>
          <a:xfrm>
            <a:off x="6895413" y="4352306"/>
            <a:ext cx="1425070" cy="615553"/>
          </a:xfrm>
          <a:prstGeom prst="rect">
            <a:avLst/>
          </a:prstGeom>
          <a:noFill/>
        </p:spPr>
        <p:txBody>
          <a:bodyPr wrap="none" lIns="0" tIns="0" rIns="0" bIns="0" rtlCol="0">
            <a:spAutoFit/>
          </a:bodyPr>
          <a:lstStyle/>
          <a:p>
            <a:r>
              <a:rPr lang="en-US" sz="4000" dirty="0" err="1">
                <a:solidFill>
                  <a:schemeClr val="accent6">
                    <a:lumMod val="75000"/>
                  </a:schemeClr>
                </a:solidFill>
              </a:rPr>
              <a:t>PR</a:t>
            </a:r>
            <a:r>
              <a:rPr lang="en-US" sz="4000" dirty="0" err="1">
                <a:solidFill>
                  <a:schemeClr val="accent3">
                    <a:lumMod val="60000"/>
                    <a:lumOff val="40000"/>
                  </a:schemeClr>
                </a:solidFill>
              </a:rPr>
              <a:t>oof</a:t>
            </a:r>
            <a:endParaRPr lang="en-US" sz="4000" dirty="0">
              <a:solidFill>
                <a:schemeClr val="accent3">
                  <a:lumMod val="60000"/>
                  <a:lumOff val="40000"/>
                </a:schemeClr>
              </a:solidFill>
            </a:endParaRPr>
          </a:p>
        </p:txBody>
      </p:sp>
      <p:sp>
        <p:nvSpPr>
          <p:cNvPr id="7" name="TextBox 6">
            <a:extLst>
              <a:ext uri="{FF2B5EF4-FFF2-40B4-BE49-F238E27FC236}">
                <a16:creationId xmlns:a16="http://schemas.microsoft.com/office/drawing/2014/main" id="{88BC8EF3-A6B9-4AB9-B531-72ACE87D4E09}"/>
              </a:ext>
            </a:extLst>
          </p:cNvPr>
          <p:cNvSpPr txBox="1"/>
          <p:nvPr/>
        </p:nvSpPr>
        <p:spPr>
          <a:xfrm>
            <a:off x="6331154" y="2413333"/>
            <a:ext cx="2720296" cy="1292662"/>
          </a:xfrm>
          <a:prstGeom prst="rect">
            <a:avLst/>
          </a:prstGeom>
          <a:noFill/>
        </p:spPr>
        <p:txBody>
          <a:bodyPr wrap="none" lIns="0" tIns="0" rIns="0" bIns="0" rtlCol="0">
            <a:spAutoFit/>
          </a:bodyPr>
          <a:lstStyle/>
          <a:p>
            <a:r>
              <a:rPr lang="en-US" sz="2800" b="1" dirty="0">
                <a:solidFill>
                  <a:schemeClr val="accent4">
                    <a:lumMod val="50000"/>
                  </a:schemeClr>
                </a:solidFill>
                <a:latin typeface="Bradley Hand ITC" panose="03070402050302030203" pitchFamily="66" charset="0"/>
              </a:rPr>
              <a:t>P</a:t>
            </a:r>
            <a:r>
              <a:rPr lang="en-US" sz="2800" dirty="0">
                <a:solidFill>
                  <a:schemeClr val="accent3">
                    <a:lumMod val="60000"/>
                    <a:lumOff val="40000"/>
                  </a:schemeClr>
                </a:solidFill>
                <a:latin typeface="Bradley Hand ITC" panose="03070402050302030203" pitchFamily="66" charset="0"/>
              </a:rPr>
              <a:t>ull </a:t>
            </a:r>
            <a:r>
              <a:rPr lang="en-US" sz="2800" b="1" dirty="0">
                <a:solidFill>
                  <a:schemeClr val="accent4">
                    <a:lumMod val="50000"/>
                  </a:schemeClr>
                </a:solidFill>
                <a:latin typeface="Bradley Hand ITC" panose="03070402050302030203" pitchFamily="66" charset="0"/>
              </a:rPr>
              <a:t>R</a:t>
            </a:r>
            <a:r>
              <a:rPr lang="en-US" sz="2800" dirty="0">
                <a:solidFill>
                  <a:schemeClr val="accent3">
                    <a:lumMod val="60000"/>
                    <a:lumOff val="40000"/>
                  </a:schemeClr>
                </a:solidFill>
                <a:latin typeface="Bradley Hand ITC" panose="03070402050302030203" pitchFamily="66" charset="0"/>
              </a:rPr>
              <a:t>equest</a:t>
            </a:r>
          </a:p>
          <a:p>
            <a:r>
              <a:rPr lang="en-US" sz="2800" b="1" dirty="0">
                <a:solidFill>
                  <a:schemeClr val="accent4">
                    <a:lumMod val="50000"/>
                  </a:schemeClr>
                </a:solidFill>
                <a:latin typeface="Bradley Hand ITC" panose="03070402050302030203" pitchFamily="66" charset="0"/>
              </a:rPr>
              <a:t>P</a:t>
            </a:r>
            <a:r>
              <a:rPr lang="en-US" sz="2800" dirty="0">
                <a:solidFill>
                  <a:schemeClr val="accent3">
                    <a:lumMod val="60000"/>
                    <a:lumOff val="40000"/>
                  </a:schemeClr>
                </a:solidFill>
                <a:latin typeface="Bradley Hand ITC" panose="03070402050302030203" pitchFamily="66" charset="0"/>
              </a:rPr>
              <a:t>eer </a:t>
            </a:r>
            <a:r>
              <a:rPr lang="en-US" sz="2800" b="1" dirty="0">
                <a:solidFill>
                  <a:schemeClr val="accent4">
                    <a:lumMod val="50000"/>
                  </a:schemeClr>
                </a:solidFill>
                <a:latin typeface="Bradley Hand ITC" panose="03070402050302030203" pitchFamily="66" charset="0"/>
              </a:rPr>
              <a:t>R</a:t>
            </a:r>
            <a:r>
              <a:rPr lang="en-US" sz="2800" dirty="0">
                <a:solidFill>
                  <a:schemeClr val="accent3">
                    <a:lumMod val="60000"/>
                    <a:lumOff val="40000"/>
                  </a:schemeClr>
                </a:solidFill>
                <a:latin typeface="Bradley Hand ITC" panose="03070402050302030203" pitchFamily="66" charset="0"/>
              </a:rPr>
              <a:t>eview</a:t>
            </a:r>
          </a:p>
          <a:p>
            <a:r>
              <a:rPr lang="en-US" sz="2800" b="1" dirty="0">
                <a:solidFill>
                  <a:schemeClr val="accent4">
                    <a:lumMod val="50000"/>
                  </a:schemeClr>
                </a:solidFill>
                <a:latin typeface="Bradley Hand ITC" panose="03070402050302030203" pitchFamily="66" charset="0"/>
              </a:rPr>
              <a:t>P</a:t>
            </a:r>
            <a:r>
              <a:rPr lang="en-US" sz="2800" dirty="0">
                <a:solidFill>
                  <a:schemeClr val="accent3">
                    <a:lumMod val="60000"/>
                    <a:lumOff val="40000"/>
                  </a:schemeClr>
                </a:solidFill>
                <a:latin typeface="Bradley Hand ITC" panose="03070402050302030203" pitchFamily="66" charset="0"/>
              </a:rPr>
              <a:t>roduction </a:t>
            </a:r>
            <a:r>
              <a:rPr lang="en-US" sz="2800" b="1" dirty="0">
                <a:solidFill>
                  <a:schemeClr val="accent4">
                    <a:lumMod val="50000"/>
                  </a:schemeClr>
                </a:solidFill>
                <a:latin typeface="Bradley Hand ITC" panose="03070402050302030203" pitchFamily="66" charset="0"/>
              </a:rPr>
              <a:t>R</a:t>
            </a:r>
            <a:r>
              <a:rPr lang="en-US" sz="2800" dirty="0">
                <a:solidFill>
                  <a:schemeClr val="accent3">
                    <a:lumMod val="60000"/>
                    <a:lumOff val="40000"/>
                  </a:schemeClr>
                </a:solidFill>
                <a:latin typeface="Bradley Hand ITC" panose="03070402050302030203" pitchFamily="66" charset="0"/>
              </a:rPr>
              <a:t>eady</a:t>
            </a:r>
          </a:p>
        </p:txBody>
      </p:sp>
      <p:sp>
        <p:nvSpPr>
          <p:cNvPr id="8" name="TextBox 7">
            <a:extLst>
              <a:ext uri="{FF2B5EF4-FFF2-40B4-BE49-F238E27FC236}">
                <a16:creationId xmlns:a16="http://schemas.microsoft.com/office/drawing/2014/main" id="{CC564846-F2EB-4D4B-8922-BBFFF268BB98}"/>
              </a:ext>
            </a:extLst>
          </p:cNvPr>
          <p:cNvSpPr txBox="1"/>
          <p:nvPr/>
        </p:nvSpPr>
        <p:spPr>
          <a:xfrm>
            <a:off x="6849331" y="1522914"/>
            <a:ext cx="1668727" cy="615553"/>
          </a:xfrm>
          <a:prstGeom prst="rect">
            <a:avLst/>
          </a:prstGeom>
          <a:noFill/>
        </p:spPr>
        <p:txBody>
          <a:bodyPr wrap="none" lIns="0" tIns="0" rIns="0" bIns="0" rtlCol="0">
            <a:spAutoFit/>
          </a:bodyPr>
          <a:lstStyle/>
          <a:p>
            <a:r>
              <a:rPr lang="en-US" sz="2800" dirty="0" err="1">
                <a:solidFill>
                  <a:schemeClr val="accent1">
                    <a:lumMod val="60000"/>
                    <a:lumOff val="40000"/>
                  </a:schemeClr>
                </a:solidFill>
              </a:rPr>
              <a:t>o</a:t>
            </a:r>
            <a:r>
              <a:rPr lang="en-US" sz="4000" dirty="0" err="1">
                <a:solidFill>
                  <a:schemeClr val="accent1">
                    <a:lumMod val="60000"/>
                    <a:lumOff val="40000"/>
                  </a:schemeClr>
                </a:solidFill>
              </a:rPr>
              <a:t>P</a:t>
            </a:r>
            <a:r>
              <a:rPr lang="en-US" sz="2800" dirty="0" err="1">
                <a:solidFill>
                  <a:schemeClr val="accent1">
                    <a:lumMod val="60000"/>
                    <a:lumOff val="40000"/>
                  </a:schemeClr>
                </a:solidFill>
              </a:rPr>
              <a:t>e</a:t>
            </a:r>
            <a:r>
              <a:rPr lang="en-US" sz="4000" dirty="0" err="1">
                <a:solidFill>
                  <a:schemeClr val="accent1">
                    <a:lumMod val="60000"/>
                    <a:lumOff val="40000"/>
                  </a:schemeClr>
                </a:solidFill>
              </a:rPr>
              <a:t>R</a:t>
            </a:r>
            <a:r>
              <a:rPr lang="en-US" sz="2800" dirty="0" err="1">
                <a:solidFill>
                  <a:schemeClr val="accent1">
                    <a:lumMod val="60000"/>
                    <a:lumOff val="40000"/>
                  </a:schemeClr>
                </a:solidFill>
              </a:rPr>
              <a:t>ate</a:t>
            </a:r>
            <a:endParaRPr lang="en-US" sz="4000" dirty="0">
              <a:solidFill>
                <a:schemeClr val="accent1">
                  <a:lumMod val="60000"/>
                  <a:lumOff val="40000"/>
                </a:schemeClr>
              </a:solidFill>
            </a:endParaRPr>
          </a:p>
        </p:txBody>
      </p:sp>
      <p:sp>
        <p:nvSpPr>
          <p:cNvPr id="37" name="TextBox 36">
            <a:extLst>
              <a:ext uri="{FF2B5EF4-FFF2-40B4-BE49-F238E27FC236}">
                <a16:creationId xmlns:a16="http://schemas.microsoft.com/office/drawing/2014/main" id="{1ED97A8C-CF80-49C8-A83E-419B2948E82F}"/>
              </a:ext>
            </a:extLst>
          </p:cNvPr>
          <p:cNvSpPr txBox="1"/>
          <p:nvPr/>
        </p:nvSpPr>
        <p:spPr>
          <a:xfrm>
            <a:off x="6842595" y="681966"/>
            <a:ext cx="1336904" cy="553998"/>
          </a:xfrm>
          <a:prstGeom prst="rect">
            <a:avLst/>
          </a:prstGeom>
          <a:noFill/>
        </p:spPr>
        <p:txBody>
          <a:bodyPr wrap="none" lIns="0" tIns="0" rIns="0" bIns="0" rtlCol="0">
            <a:spAutoFit/>
          </a:bodyPr>
          <a:lstStyle/>
          <a:p>
            <a:r>
              <a:rPr lang="en-US" sz="3600" dirty="0">
                <a:solidFill>
                  <a:schemeClr val="accent6">
                    <a:lumMod val="60000"/>
                    <a:lumOff val="40000"/>
                  </a:schemeClr>
                </a:solidFill>
                <a:latin typeface="Agency FB" panose="020B0604020202020204" pitchFamily="34" charset="0"/>
              </a:rPr>
              <a:t>P</a:t>
            </a:r>
            <a:r>
              <a:rPr lang="en-US" sz="2800" dirty="0">
                <a:solidFill>
                  <a:schemeClr val="accent6">
                    <a:lumMod val="60000"/>
                    <a:lumOff val="40000"/>
                  </a:schemeClr>
                </a:solidFill>
                <a:latin typeface="Agency FB" panose="020B0604020202020204" pitchFamily="34" charset="0"/>
              </a:rPr>
              <a:t>ut to </a:t>
            </a:r>
            <a:r>
              <a:rPr lang="en-US" sz="3600" dirty="0">
                <a:solidFill>
                  <a:schemeClr val="accent6">
                    <a:lumMod val="60000"/>
                    <a:lumOff val="40000"/>
                  </a:schemeClr>
                </a:solidFill>
                <a:latin typeface="Agency FB" panose="020B0604020202020204" pitchFamily="34" charset="0"/>
              </a:rPr>
              <a:t>R</a:t>
            </a:r>
            <a:r>
              <a:rPr lang="en-US" sz="2800" dirty="0">
                <a:solidFill>
                  <a:schemeClr val="accent6">
                    <a:lumMod val="60000"/>
                    <a:lumOff val="40000"/>
                  </a:schemeClr>
                </a:solidFill>
                <a:latin typeface="Agency FB" panose="020B0604020202020204" pitchFamily="34" charset="0"/>
              </a:rPr>
              <a:t>est</a:t>
            </a:r>
            <a:endParaRPr lang="en-US" sz="4000" dirty="0">
              <a:solidFill>
                <a:schemeClr val="accent6">
                  <a:lumMod val="60000"/>
                  <a:lumOff val="40000"/>
                </a:schemeClr>
              </a:solidFill>
              <a:latin typeface="Agency FB" panose="020B0604020202020204" pitchFamily="34" charset="0"/>
            </a:endParaRPr>
          </a:p>
        </p:txBody>
      </p:sp>
      <p:sp>
        <p:nvSpPr>
          <p:cNvPr id="10" name="Slide Number Placeholder 9">
            <a:extLst>
              <a:ext uri="{FF2B5EF4-FFF2-40B4-BE49-F238E27FC236}">
                <a16:creationId xmlns:a16="http://schemas.microsoft.com/office/drawing/2014/main" id="{63DBF754-F669-4CC5-8129-7E7F6B0CD698}"/>
              </a:ext>
            </a:extLst>
          </p:cNvPr>
          <p:cNvSpPr>
            <a:spLocks noGrp="1"/>
          </p:cNvSpPr>
          <p:nvPr>
            <p:ph type="sldNum" sz="quarter" idx="12"/>
          </p:nvPr>
        </p:nvSpPr>
        <p:spPr/>
        <p:txBody>
          <a:bodyPr/>
          <a:lstStyle/>
          <a:p>
            <a:fld id="{BF590972-BD5A-4E8E-8655-ACB12844DF5C}" type="slidenum">
              <a:rPr lang="en-NL" smtClean="0"/>
              <a:t>25</a:t>
            </a:fld>
            <a:endParaRPr lang="en-NL"/>
          </a:p>
        </p:txBody>
      </p:sp>
    </p:spTree>
    <p:extLst>
      <p:ext uri="{BB962C8B-B14F-4D97-AF65-F5344CB8AC3E}">
        <p14:creationId xmlns:p14="http://schemas.microsoft.com/office/powerpoint/2010/main" val="27535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17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3" grpId="0" animBg="1"/>
      <p:bldP spid="15" grpId="0" animBg="1"/>
      <p:bldP spid="20" grpId="0"/>
      <p:bldP spid="24" grpId="0"/>
      <p:bldP spid="30" grpId="0"/>
      <p:bldP spid="36" grpId="0"/>
      <p:bldP spid="44" grpId="0" animBg="1"/>
      <p:bldP spid="46" grpId="0" animBg="1"/>
      <p:bldP spid="47" grpId="0" animBg="1"/>
      <p:bldP spid="3" grpId="0"/>
      <p:bldP spid="7" grpId="0"/>
      <p:bldP spid="8"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97DF-BD94-4450-A8C3-289260166E9F}"/>
              </a:ext>
            </a:extLst>
          </p:cNvPr>
          <p:cNvSpPr>
            <a:spLocks noGrp="1"/>
          </p:cNvSpPr>
          <p:nvPr>
            <p:ph type="title"/>
          </p:nvPr>
        </p:nvSpPr>
        <p:spPr/>
        <p:txBody>
          <a:bodyPr/>
          <a:lstStyle/>
          <a:p>
            <a:r>
              <a:rPr lang="en-US" dirty="0"/>
              <a:t>Working</a:t>
            </a:r>
          </a:p>
        </p:txBody>
      </p:sp>
      <p:sp>
        <p:nvSpPr>
          <p:cNvPr id="3" name="Content Placeholder 2">
            <a:extLst>
              <a:ext uri="{FF2B5EF4-FFF2-40B4-BE49-F238E27FC236}">
                <a16:creationId xmlns:a16="http://schemas.microsoft.com/office/drawing/2014/main" id="{68DB487A-96DD-487B-A720-EE20C7280A3C}"/>
              </a:ext>
            </a:extLst>
          </p:cNvPr>
          <p:cNvSpPr>
            <a:spLocks noGrp="1"/>
          </p:cNvSpPr>
          <p:nvPr>
            <p:ph idx="1"/>
          </p:nvPr>
        </p:nvSpPr>
        <p:spPr/>
        <p:txBody>
          <a:bodyPr/>
          <a:lstStyle/>
          <a:p>
            <a:r>
              <a:rPr lang="en-US" dirty="0"/>
              <a:t>according to functional specifications and technical interfaces</a:t>
            </a:r>
          </a:p>
          <a:p>
            <a:r>
              <a:rPr lang="en-US" dirty="0"/>
              <a:t>proven </a:t>
            </a:r>
          </a:p>
        </p:txBody>
      </p:sp>
      <p:sp>
        <p:nvSpPr>
          <p:cNvPr id="4" name="Footer Placeholder 3">
            <a:extLst>
              <a:ext uri="{FF2B5EF4-FFF2-40B4-BE49-F238E27FC236}">
                <a16:creationId xmlns:a16="http://schemas.microsoft.com/office/drawing/2014/main" id="{064CBDE3-900D-4E36-A701-B85F45721D25}"/>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Rectangle 4">
            <a:extLst>
              <a:ext uri="{FF2B5EF4-FFF2-40B4-BE49-F238E27FC236}">
                <a16:creationId xmlns:a16="http://schemas.microsoft.com/office/drawing/2014/main" id="{F5457244-707D-4FC8-869C-1B331F072812}"/>
              </a:ext>
            </a:extLst>
          </p:cNvPr>
          <p:cNvSpPr/>
          <p:nvPr/>
        </p:nvSpPr>
        <p:spPr>
          <a:xfrm>
            <a:off x="2510161" y="2126827"/>
            <a:ext cx="5583971" cy="2199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000" dirty="0" err="1"/>
              <a:t>Working</a:t>
            </a:r>
            <a:r>
              <a:rPr lang="nl-NL" sz="4000" dirty="0"/>
              <a:t> Software</a:t>
            </a:r>
            <a:endParaRPr lang="en-NL" sz="4000" dirty="0"/>
          </a:p>
        </p:txBody>
      </p:sp>
      <p:sp>
        <p:nvSpPr>
          <p:cNvPr id="7" name="Slide Number Placeholder 6">
            <a:extLst>
              <a:ext uri="{FF2B5EF4-FFF2-40B4-BE49-F238E27FC236}">
                <a16:creationId xmlns:a16="http://schemas.microsoft.com/office/drawing/2014/main" id="{95BA5910-5963-4EFD-BAAB-AB24C445A487}"/>
              </a:ext>
            </a:extLst>
          </p:cNvPr>
          <p:cNvSpPr>
            <a:spLocks noGrp="1"/>
          </p:cNvSpPr>
          <p:nvPr>
            <p:ph type="sldNum" sz="quarter" idx="12"/>
          </p:nvPr>
        </p:nvSpPr>
        <p:spPr/>
        <p:txBody>
          <a:bodyPr/>
          <a:lstStyle/>
          <a:p>
            <a:fld id="{BF590972-BD5A-4E8E-8655-ACB12844DF5C}" type="slidenum">
              <a:rPr lang="en-NL" smtClean="0"/>
              <a:t>26</a:t>
            </a:fld>
            <a:endParaRPr lang="en-NL"/>
          </a:p>
        </p:txBody>
      </p:sp>
    </p:spTree>
    <p:extLst>
      <p:ext uri="{BB962C8B-B14F-4D97-AF65-F5344CB8AC3E}">
        <p14:creationId xmlns:p14="http://schemas.microsoft.com/office/powerpoint/2010/main" val="278064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Where Should We Draw the Line Between Rejecting and Embracing Black Box AI?">
            <a:extLst>
              <a:ext uri="{FF2B5EF4-FFF2-40B4-BE49-F238E27FC236}">
                <a16:creationId xmlns:a16="http://schemas.microsoft.com/office/drawing/2014/main" id="{C0AD2E80-1CD0-4D29-BBA8-D23A0964E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4F1D6A-8F11-4EA2-90CC-B1348CF37107}"/>
              </a:ext>
            </a:extLst>
          </p:cNvPr>
          <p:cNvSpPr>
            <a:spLocks noGrp="1"/>
          </p:cNvSpPr>
          <p:nvPr>
            <p:ph type="title"/>
          </p:nvPr>
        </p:nvSpPr>
        <p:spPr/>
        <p:txBody>
          <a:bodyPr/>
          <a:lstStyle/>
          <a:p>
            <a:r>
              <a:rPr lang="en-US" dirty="0"/>
              <a:t>Behavior Test</a:t>
            </a:r>
          </a:p>
        </p:txBody>
      </p:sp>
      <p:sp>
        <p:nvSpPr>
          <p:cNvPr id="3" name="Content Placeholder 2">
            <a:extLst>
              <a:ext uri="{FF2B5EF4-FFF2-40B4-BE49-F238E27FC236}">
                <a16:creationId xmlns:a16="http://schemas.microsoft.com/office/drawing/2014/main" id="{0BBA6FC6-9FDC-4C3D-BCB9-512723DD189D}"/>
              </a:ext>
            </a:extLst>
          </p:cNvPr>
          <p:cNvSpPr>
            <a:spLocks noGrp="1"/>
          </p:cNvSpPr>
          <p:nvPr>
            <p:ph idx="1"/>
          </p:nvPr>
        </p:nvSpPr>
        <p:spPr>
          <a:xfrm>
            <a:off x="720004" y="936000"/>
            <a:ext cx="1960322" cy="3780000"/>
          </a:xfrm>
        </p:spPr>
        <p:txBody>
          <a:bodyPr/>
          <a:lstStyle/>
          <a:p>
            <a:r>
              <a:rPr lang="en-US" dirty="0">
                <a:solidFill>
                  <a:schemeClr val="bg1">
                    <a:lumMod val="85000"/>
                  </a:schemeClr>
                </a:solidFill>
              </a:rPr>
              <a:t>The required behavior as experienced from the outside</a:t>
            </a:r>
            <a:br>
              <a:rPr lang="en-US" dirty="0">
                <a:solidFill>
                  <a:schemeClr val="bg1">
                    <a:lumMod val="85000"/>
                  </a:schemeClr>
                </a:solidFill>
              </a:rPr>
            </a:br>
            <a:endParaRPr lang="en-US" dirty="0">
              <a:solidFill>
                <a:schemeClr val="bg1">
                  <a:lumMod val="85000"/>
                </a:schemeClr>
              </a:solidFill>
            </a:endParaRPr>
          </a:p>
          <a:p>
            <a:pPr lvl="1"/>
            <a:r>
              <a:rPr lang="en-US" dirty="0">
                <a:solidFill>
                  <a:schemeClr val="bg1">
                    <a:lumMod val="85000"/>
                  </a:schemeClr>
                </a:solidFill>
              </a:rPr>
              <a:t>specify</a:t>
            </a:r>
          </a:p>
          <a:p>
            <a:pPr lvl="1"/>
            <a:r>
              <a:rPr lang="en-US" dirty="0">
                <a:solidFill>
                  <a:schemeClr val="bg1">
                    <a:lumMod val="85000"/>
                  </a:schemeClr>
                </a:solidFill>
              </a:rPr>
              <a:t>document</a:t>
            </a:r>
          </a:p>
          <a:p>
            <a:pPr lvl="1"/>
            <a:r>
              <a:rPr lang="en-US" dirty="0">
                <a:solidFill>
                  <a:schemeClr val="bg1">
                    <a:lumMod val="85000"/>
                  </a:schemeClr>
                </a:solidFill>
              </a:rPr>
              <a:t>verify</a:t>
            </a:r>
          </a:p>
        </p:txBody>
      </p:sp>
      <p:sp>
        <p:nvSpPr>
          <p:cNvPr id="5" name="Rectangle 4">
            <a:extLst>
              <a:ext uri="{FF2B5EF4-FFF2-40B4-BE49-F238E27FC236}">
                <a16:creationId xmlns:a16="http://schemas.microsoft.com/office/drawing/2014/main" id="{CB88600F-5185-4728-8A58-BB6FD062EACC}"/>
              </a:ext>
            </a:extLst>
          </p:cNvPr>
          <p:cNvSpPr/>
          <p:nvPr/>
        </p:nvSpPr>
        <p:spPr>
          <a:xfrm>
            <a:off x="4884564" y="4463630"/>
            <a:ext cx="2161019"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Functional</a:t>
            </a:r>
            <a:r>
              <a:rPr lang="nl-NL" sz="1013" dirty="0"/>
              <a:t> </a:t>
            </a:r>
            <a:r>
              <a:rPr lang="nl-NL" sz="1013" dirty="0" err="1"/>
              <a:t>Specification</a:t>
            </a:r>
            <a:endParaRPr lang="nl-NL" sz="1013" dirty="0"/>
          </a:p>
          <a:p>
            <a:pPr algn="ctr"/>
            <a:r>
              <a:rPr lang="nl-NL" sz="1013" dirty="0" err="1"/>
              <a:t>Behavior</a:t>
            </a:r>
            <a:r>
              <a:rPr lang="nl-NL" sz="1013" dirty="0"/>
              <a:t> test</a:t>
            </a:r>
            <a:endParaRPr lang="en-NL" sz="1013" dirty="0"/>
          </a:p>
        </p:txBody>
      </p:sp>
      <p:sp>
        <p:nvSpPr>
          <p:cNvPr id="6" name="Rectangle 5">
            <a:extLst>
              <a:ext uri="{FF2B5EF4-FFF2-40B4-BE49-F238E27FC236}">
                <a16:creationId xmlns:a16="http://schemas.microsoft.com/office/drawing/2014/main" id="{4D49FAB7-9708-409B-A54C-CEDB839DEAEF}"/>
              </a:ext>
            </a:extLst>
          </p:cNvPr>
          <p:cNvSpPr/>
          <p:nvPr/>
        </p:nvSpPr>
        <p:spPr>
          <a:xfrm>
            <a:off x="5483807" y="3933918"/>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Working</a:t>
            </a:r>
            <a:r>
              <a:rPr lang="nl-NL" sz="1013" dirty="0"/>
              <a:t> Software</a:t>
            </a:r>
            <a:endParaRPr lang="en-NL" sz="1013" dirty="0"/>
          </a:p>
        </p:txBody>
      </p:sp>
      <p:pic>
        <p:nvPicPr>
          <p:cNvPr id="7" name="Content Placeholder 30" descr="Group">
            <a:extLst>
              <a:ext uri="{FF2B5EF4-FFF2-40B4-BE49-F238E27FC236}">
                <a16:creationId xmlns:a16="http://schemas.microsoft.com/office/drawing/2014/main" id="{FC1233F6-8B49-4265-90E4-55B98701E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1142" y="4356914"/>
            <a:ext cx="449343" cy="449343"/>
          </a:xfrm>
          <a:prstGeom prst="rect">
            <a:avLst/>
          </a:prstGeom>
        </p:spPr>
      </p:pic>
      <p:cxnSp>
        <p:nvCxnSpPr>
          <p:cNvPr id="8" name="Straight Connector 7">
            <a:extLst>
              <a:ext uri="{FF2B5EF4-FFF2-40B4-BE49-F238E27FC236}">
                <a16:creationId xmlns:a16="http://schemas.microsoft.com/office/drawing/2014/main" id="{3FFA8BE0-A393-4D39-BBF6-2777EE25BE9E}"/>
              </a:ext>
            </a:extLst>
          </p:cNvPr>
          <p:cNvCxnSpPr/>
          <p:nvPr/>
        </p:nvCxnSpPr>
        <p:spPr>
          <a:xfrm>
            <a:off x="4596705" y="4391012"/>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4726F0-A60F-4A35-B257-C6FFDE8556D0}"/>
              </a:ext>
            </a:extLst>
          </p:cNvPr>
          <p:cNvSpPr txBox="1"/>
          <p:nvPr/>
        </p:nvSpPr>
        <p:spPr>
          <a:xfrm>
            <a:off x="8457452" y="4364516"/>
            <a:ext cx="518091" cy="248209"/>
          </a:xfrm>
          <a:prstGeom prst="rect">
            <a:avLst/>
          </a:prstGeom>
          <a:noFill/>
        </p:spPr>
        <p:txBody>
          <a:bodyPr wrap="none" rtlCol="0">
            <a:spAutoFit/>
          </a:bodyPr>
          <a:lstStyle/>
          <a:p>
            <a:r>
              <a:rPr lang="nl-NL" sz="1013" i="1" dirty="0"/>
              <a:t>Team</a:t>
            </a:r>
            <a:endParaRPr lang="en-NL" sz="1013" i="1" dirty="0"/>
          </a:p>
        </p:txBody>
      </p:sp>
      <p:sp>
        <p:nvSpPr>
          <p:cNvPr id="10" name="Scroll: Horizontal 9">
            <a:extLst>
              <a:ext uri="{FF2B5EF4-FFF2-40B4-BE49-F238E27FC236}">
                <a16:creationId xmlns:a16="http://schemas.microsoft.com/office/drawing/2014/main" id="{07B63BA1-5AC2-4710-984B-8DB16AF443AC}"/>
              </a:ext>
            </a:extLst>
          </p:cNvPr>
          <p:cNvSpPr/>
          <p:nvPr/>
        </p:nvSpPr>
        <p:spPr>
          <a:xfrm>
            <a:off x="3412253" y="4194559"/>
            <a:ext cx="1113503" cy="392906"/>
          </a:xfrm>
          <a:prstGeom prst="horizontalScroll">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solidFill>
                  <a:schemeClr val="accent4">
                    <a:lumMod val="75000"/>
                  </a:schemeClr>
                </a:solidFill>
              </a:rPr>
              <a:t>DoR</a:t>
            </a:r>
            <a:endParaRPr lang="en-US" dirty="0">
              <a:solidFill>
                <a:schemeClr val="accent4">
                  <a:lumMod val="75000"/>
                </a:schemeClr>
              </a:solidFill>
            </a:endParaRPr>
          </a:p>
        </p:txBody>
      </p:sp>
      <p:sp>
        <p:nvSpPr>
          <p:cNvPr id="12" name="Footer Placeholder 11">
            <a:extLst>
              <a:ext uri="{FF2B5EF4-FFF2-40B4-BE49-F238E27FC236}">
                <a16:creationId xmlns:a16="http://schemas.microsoft.com/office/drawing/2014/main" id="{CFC2575A-A834-43B1-9D27-9D58DA9A0942}"/>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13" name="Slide Number Placeholder 12">
            <a:extLst>
              <a:ext uri="{FF2B5EF4-FFF2-40B4-BE49-F238E27FC236}">
                <a16:creationId xmlns:a16="http://schemas.microsoft.com/office/drawing/2014/main" id="{ABDD37A9-56F1-488F-BBFF-F216D5E1D40B}"/>
              </a:ext>
            </a:extLst>
          </p:cNvPr>
          <p:cNvSpPr>
            <a:spLocks noGrp="1"/>
          </p:cNvSpPr>
          <p:nvPr>
            <p:ph type="sldNum" sz="quarter" idx="12"/>
          </p:nvPr>
        </p:nvSpPr>
        <p:spPr/>
        <p:txBody>
          <a:bodyPr/>
          <a:lstStyle/>
          <a:p>
            <a:fld id="{BF590972-BD5A-4E8E-8655-ACB12844DF5C}" type="slidenum">
              <a:rPr lang="en-NL" smtClean="0"/>
              <a:t>27</a:t>
            </a:fld>
            <a:endParaRPr lang="en-NL"/>
          </a:p>
        </p:txBody>
      </p:sp>
    </p:spTree>
    <p:extLst>
      <p:ext uri="{BB962C8B-B14F-4D97-AF65-F5344CB8AC3E}">
        <p14:creationId xmlns:p14="http://schemas.microsoft.com/office/powerpoint/2010/main" val="136437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ooter Placeholder 1">
            <a:extLst>
              <a:ext uri="{FF2B5EF4-FFF2-40B4-BE49-F238E27FC236}">
                <a16:creationId xmlns:a16="http://schemas.microsoft.com/office/drawing/2014/main" id="{A79A21F1-4970-4978-B487-41364565AE72}"/>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sp>
        <p:nvSpPr>
          <p:cNvPr id="2" name="Title 1">
            <a:extLst>
              <a:ext uri="{FF2B5EF4-FFF2-40B4-BE49-F238E27FC236}">
                <a16:creationId xmlns:a16="http://schemas.microsoft.com/office/drawing/2014/main" id="{5514D0E5-0383-42C3-A758-9ADF6721D84A}"/>
              </a:ext>
            </a:extLst>
          </p:cNvPr>
          <p:cNvSpPr>
            <a:spLocks noGrp="1"/>
          </p:cNvSpPr>
          <p:nvPr>
            <p:ph type="title"/>
          </p:nvPr>
        </p:nvSpPr>
        <p:spPr>
          <a:xfrm>
            <a:off x="719999" y="288000"/>
            <a:ext cx="6624000" cy="504000"/>
          </a:xfrm>
        </p:spPr>
        <p:txBody>
          <a:bodyPr anchor="ctr">
            <a:normAutofit/>
          </a:bodyPr>
          <a:lstStyle/>
          <a:p>
            <a:r>
              <a:rPr lang="en-US" dirty="0"/>
              <a:t>Unit Test</a:t>
            </a:r>
          </a:p>
        </p:txBody>
      </p:sp>
      <p:pic>
        <p:nvPicPr>
          <p:cNvPr id="60418" name="Picture 2" descr="A Business Used to be a Black Box. Now it's a Glass Box. | by David Mattin  | Medium">
            <a:extLst>
              <a:ext uri="{FF2B5EF4-FFF2-40B4-BE49-F238E27FC236}">
                <a16:creationId xmlns:a16="http://schemas.microsoft.com/office/drawing/2014/main" id="{6FD80A4A-F612-41D2-83BF-58E7E48EE1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99" b="10503"/>
          <a:stretch/>
        </p:blipFill>
        <p:spPr bwMode="auto">
          <a:xfrm>
            <a:off x="20" y="810001"/>
            <a:ext cx="9143980" cy="3510000"/>
          </a:xfrm>
          <a:prstGeom prst="rect">
            <a:avLst/>
          </a:prstGeom>
          <a:solidFill>
            <a:srgbClr val="FFFFFF"/>
          </a:solidFill>
        </p:spPr>
      </p:pic>
      <p:sp>
        <p:nvSpPr>
          <p:cNvPr id="7" name="Content Placeholder 2">
            <a:extLst>
              <a:ext uri="{FF2B5EF4-FFF2-40B4-BE49-F238E27FC236}">
                <a16:creationId xmlns:a16="http://schemas.microsoft.com/office/drawing/2014/main" id="{ADB510DE-7876-49BF-A6F5-9908E5F65372}"/>
              </a:ext>
            </a:extLst>
          </p:cNvPr>
          <p:cNvSpPr txBox="1">
            <a:spLocks/>
          </p:cNvSpPr>
          <p:nvPr/>
        </p:nvSpPr>
        <p:spPr>
          <a:xfrm>
            <a:off x="83395" y="882001"/>
            <a:ext cx="6623999" cy="3780000"/>
          </a:xfrm>
          <a:prstGeom prst="rect">
            <a:avLst/>
          </a:prstGeom>
        </p:spPr>
        <p:txBody>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Verify behavior of</a:t>
            </a:r>
          </a:p>
          <a:p>
            <a:pPr lvl="1"/>
            <a:r>
              <a:rPr lang="en-US" dirty="0"/>
              <a:t>APIs &amp; Interfaces</a:t>
            </a:r>
          </a:p>
          <a:p>
            <a:pPr lvl="1"/>
            <a:r>
              <a:rPr lang="en-US" dirty="0"/>
              <a:t>Reusable elements</a:t>
            </a:r>
          </a:p>
          <a:p>
            <a:pPr lvl="1"/>
            <a:r>
              <a:rPr lang="en-US" dirty="0"/>
              <a:t>Algorithms</a:t>
            </a:r>
          </a:p>
          <a:p>
            <a:pPr lvl="1"/>
            <a:endParaRPr lang="en-US" dirty="0"/>
          </a:p>
          <a:p>
            <a:r>
              <a:rPr lang="en-US" dirty="0"/>
              <a:t>Aspects</a:t>
            </a:r>
          </a:p>
          <a:p>
            <a:pPr lvl="1"/>
            <a:r>
              <a:rPr lang="en-US" dirty="0"/>
              <a:t>Functionality</a:t>
            </a:r>
          </a:p>
          <a:p>
            <a:pPr lvl="1"/>
            <a:r>
              <a:rPr lang="en-US" dirty="0"/>
              <a:t>Non Functionality</a:t>
            </a:r>
          </a:p>
          <a:p>
            <a:pPr lvl="1"/>
            <a:r>
              <a:rPr lang="en-US" dirty="0"/>
              <a:t>Happy &amp; Non-Happy</a:t>
            </a:r>
          </a:p>
          <a:p>
            <a:pPr lvl="1"/>
            <a:endParaRPr lang="en-US" dirty="0"/>
          </a:p>
          <a:p>
            <a:pPr lvl="1"/>
            <a:r>
              <a:rPr lang="en-US" dirty="0"/>
              <a:t>not: dependencies</a:t>
            </a:r>
          </a:p>
        </p:txBody>
      </p:sp>
      <p:sp>
        <p:nvSpPr>
          <p:cNvPr id="4" name="Slide Number Placeholder 3">
            <a:extLst>
              <a:ext uri="{FF2B5EF4-FFF2-40B4-BE49-F238E27FC236}">
                <a16:creationId xmlns:a16="http://schemas.microsoft.com/office/drawing/2014/main" id="{B6983A8E-E4E2-45D6-89EC-D03AE7F09BBE}"/>
              </a:ext>
            </a:extLst>
          </p:cNvPr>
          <p:cNvSpPr>
            <a:spLocks noGrp="1"/>
          </p:cNvSpPr>
          <p:nvPr>
            <p:ph type="sldNum" sz="quarter" idx="12"/>
          </p:nvPr>
        </p:nvSpPr>
        <p:spPr/>
        <p:txBody>
          <a:bodyPr/>
          <a:lstStyle/>
          <a:p>
            <a:fld id="{14F1411D-0280-154F-AEAC-4C20B7AA46B2}" type="slidenum">
              <a:rPr lang="nl-NL" smtClean="0"/>
              <a:t>28</a:t>
            </a:fld>
            <a:endParaRPr lang="nl-NL"/>
          </a:p>
        </p:txBody>
      </p:sp>
    </p:spTree>
    <p:extLst>
      <p:ext uri="{BB962C8B-B14F-4D97-AF65-F5344CB8AC3E}">
        <p14:creationId xmlns:p14="http://schemas.microsoft.com/office/powerpoint/2010/main" val="2774738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AC2F-F3F2-46B1-A206-AD4EFCC953DB}"/>
              </a:ext>
            </a:extLst>
          </p:cNvPr>
          <p:cNvSpPr>
            <a:spLocks noGrp="1"/>
          </p:cNvSpPr>
          <p:nvPr>
            <p:ph type="title"/>
          </p:nvPr>
        </p:nvSpPr>
        <p:spPr>
          <a:xfrm>
            <a:off x="719999" y="288000"/>
            <a:ext cx="6624000" cy="504000"/>
          </a:xfrm>
        </p:spPr>
        <p:txBody>
          <a:bodyPr anchor="ctr">
            <a:normAutofit/>
          </a:bodyPr>
          <a:lstStyle/>
          <a:p>
            <a:r>
              <a:rPr lang="en-US" dirty="0"/>
              <a:t>Test is many things</a:t>
            </a:r>
          </a:p>
        </p:txBody>
      </p:sp>
      <p:sp>
        <p:nvSpPr>
          <p:cNvPr id="10" name="Footer Placeholder 3">
            <a:extLst>
              <a:ext uri="{FF2B5EF4-FFF2-40B4-BE49-F238E27FC236}">
                <a16:creationId xmlns:a16="http://schemas.microsoft.com/office/drawing/2014/main" id="{B5D2CF8B-CBD3-4CE9-81A4-994D34181FAD}"/>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graphicFrame>
        <p:nvGraphicFramePr>
          <p:cNvPr id="6" name="Content Placeholder 2">
            <a:extLst>
              <a:ext uri="{FF2B5EF4-FFF2-40B4-BE49-F238E27FC236}">
                <a16:creationId xmlns:a16="http://schemas.microsoft.com/office/drawing/2014/main" id="{2D1E0E1E-D444-43EB-87DF-D981FB99311D}"/>
              </a:ext>
            </a:extLst>
          </p:cNvPr>
          <p:cNvGraphicFramePr>
            <a:graphicFrameLocks noGrp="1"/>
          </p:cNvGraphicFramePr>
          <p:nvPr>
            <p:ph idx="1"/>
            <p:extLst>
              <p:ext uri="{D42A27DB-BD31-4B8C-83A1-F6EECF244321}">
                <p14:modId xmlns:p14="http://schemas.microsoft.com/office/powerpoint/2010/main" val="1117716638"/>
              </p:ext>
            </p:extLst>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42" name="Picture 2" descr="HOW TO CARRY OUT A FINAL TEST ON A MACHINE TOOL - Flexible Production">
            <a:extLst>
              <a:ext uri="{FF2B5EF4-FFF2-40B4-BE49-F238E27FC236}">
                <a16:creationId xmlns:a16="http://schemas.microsoft.com/office/drawing/2014/main" id="{C8BF5819-D319-45D5-9F2F-5935CD133D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0360" y="164116"/>
            <a:ext cx="2651375" cy="19916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A042A6B-A126-410F-B91F-F4303F587DDD}"/>
              </a:ext>
            </a:extLst>
          </p:cNvPr>
          <p:cNvSpPr>
            <a:spLocks noGrp="1"/>
          </p:cNvSpPr>
          <p:nvPr>
            <p:ph type="sldNum" sz="quarter" idx="12"/>
          </p:nvPr>
        </p:nvSpPr>
        <p:spPr/>
        <p:txBody>
          <a:bodyPr/>
          <a:lstStyle/>
          <a:p>
            <a:fld id="{14F1411D-0280-154F-AEAC-4C20B7AA46B2}" type="slidenum">
              <a:rPr lang="nl-NL" smtClean="0"/>
              <a:t>29</a:t>
            </a:fld>
            <a:endParaRPr lang="nl-NL"/>
          </a:p>
        </p:txBody>
      </p:sp>
    </p:spTree>
    <p:extLst>
      <p:ext uri="{BB962C8B-B14F-4D97-AF65-F5344CB8AC3E}">
        <p14:creationId xmlns:p14="http://schemas.microsoft.com/office/powerpoint/2010/main" val="838465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2292E-6823-468A-9DDF-6D13A6A4EA7D}"/>
              </a:ext>
            </a:extLst>
          </p:cNvPr>
          <p:cNvSpPr>
            <a:spLocks noGrp="1"/>
          </p:cNvSpPr>
          <p:nvPr>
            <p:ph type="title"/>
          </p:nvPr>
        </p:nvSpPr>
        <p:spPr/>
        <p:txBody>
          <a:bodyPr/>
          <a:lstStyle/>
          <a:p>
            <a:r>
              <a:rPr lang="en-US" dirty="0"/>
              <a:t>Programming </a:t>
            </a:r>
            <a:r>
              <a:rPr lang="en-US" dirty="0">
                <a:sym typeface="Wingdings" panose="05000000000000000000" pitchFamily="2" charset="2"/>
              </a:rPr>
              <a:t> Software Engineering</a:t>
            </a:r>
            <a:endParaRPr lang="en-US" dirty="0"/>
          </a:p>
        </p:txBody>
      </p:sp>
      <p:sp>
        <p:nvSpPr>
          <p:cNvPr id="3" name="Footer Placeholder 2">
            <a:extLst>
              <a:ext uri="{FF2B5EF4-FFF2-40B4-BE49-F238E27FC236}">
                <a16:creationId xmlns:a16="http://schemas.microsoft.com/office/drawing/2014/main" id="{AEF1861F-23AC-4722-88B9-A60662A4945B}"/>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cxnSp>
        <p:nvCxnSpPr>
          <p:cNvPr id="7" name="Straight Connector 6">
            <a:extLst>
              <a:ext uri="{FF2B5EF4-FFF2-40B4-BE49-F238E27FC236}">
                <a16:creationId xmlns:a16="http://schemas.microsoft.com/office/drawing/2014/main" id="{839E6CDB-2312-42B8-A34C-632A2A291E05}"/>
              </a:ext>
            </a:extLst>
          </p:cNvPr>
          <p:cNvCxnSpPr/>
          <p:nvPr/>
        </p:nvCxnSpPr>
        <p:spPr>
          <a:xfrm>
            <a:off x="3312160" y="1280160"/>
            <a:ext cx="0" cy="322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14B71A-1548-4B63-AAA3-5F8070683085}"/>
              </a:ext>
            </a:extLst>
          </p:cNvPr>
          <p:cNvSpPr txBox="1"/>
          <p:nvPr/>
        </p:nvSpPr>
        <p:spPr>
          <a:xfrm>
            <a:off x="1146719" y="4543092"/>
            <a:ext cx="1003480" cy="200055"/>
          </a:xfrm>
          <a:prstGeom prst="rect">
            <a:avLst/>
          </a:prstGeom>
          <a:noFill/>
        </p:spPr>
        <p:txBody>
          <a:bodyPr wrap="none" lIns="0" tIns="0" rIns="0" bIns="0" rtlCol="0">
            <a:spAutoFit/>
          </a:bodyPr>
          <a:lstStyle/>
          <a:p>
            <a:r>
              <a:rPr lang="en-US" sz="1300" dirty="0"/>
              <a:t>Programming</a:t>
            </a:r>
          </a:p>
        </p:txBody>
      </p:sp>
      <p:sp>
        <p:nvSpPr>
          <p:cNvPr id="10" name="TextBox 9">
            <a:extLst>
              <a:ext uri="{FF2B5EF4-FFF2-40B4-BE49-F238E27FC236}">
                <a16:creationId xmlns:a16="http://schemas.microsoft.com/office/drawing/2014/main" id="{51CC1ABD-A1C1-43EA-9231-77FE3EB39AE6}"/>
              </a:ext>
            </a:extLst>
          </p:cNvPr>
          <p:cNvSpPr txBox="1"/>
          <p:nvPr/>
        </p:nvSpPr>
        <p:spPr>
          <a:xfrm>
            <a:off x="719999" y="2367463"/>
            <a:ext cx="1848455" cy="200055"/>
          </a:xfrm>
          <a:prstGeom prst="rect">
            <a:avLst/>
          </a:prstGeom>
          <a:noFill/>
        </p:spPr>
        <p:txBody>
          <a:bodyPr wrap="none" lIns="0" tIns="0" rIns="0" bIns="0" rtlCol="0">
            <a:spAutoFit/>
          </a:bodyPr>
          <a:lstStyle/>
          <a:p>
            <a:r>
              <a:rPr lang="en-US" sz="1300" dirty="0"/>
              <a:t>“Writing code that works”</a:t>
            </a:r>
          </a:p>
        </p:txBody>
      </p:sp>
      <p:pic>
        <p:nvPicPr>
          <p:cNvPr id="2050" name="Picture 2" descr="Interesting Facts About Time, The Fourth Dimension, And Time Travel -">
            <a:extLst>
              <a:ext uri="{FF2B5EF4-FFF2-40B4-BE49-F238E27FC236}">
                <a16:creationId xmlns:a16="http://schemas.microsoft.com/office/drawing/2014/main" id="{55CBBEDE-2E20-4B08-8467-F0466BC61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235" y="1347401"/>
            <a:ext cx="5492043" cy="308623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93A8DB9-13F4-4C76-8014-47960C11FFBA}"/>
              </a:ext>
            </a:extLst>
          </p:cNvPr>
          <p:cNvSpPr>
            <a:spLocks noGrp="1"/>
          </p:cNvSpPr>
          <p:nvPr>
            <p:ph type="sldNum" sz="quarter" idx="12"/>
          </p:nvPr>
        </p:nvSpPr>
        <p:spPr/>
        <p:txBody>
          <a:bodyPr/>
          <a:lstStyle/>
          <a:p>
            <a:fld id="{BF590972-BD5A-4E8E-8655-ACB12844DF5C}" type="slidenum">
              <a:rPr lang="en-NL" smtClean="0"/>
              <a:t>3</a:t>
            </a:fld>
            <a:endParaRPr lang="en-NL"/>
          </a:p>
        </p:txBody>
      </p:sp>
    </p:spTree>
    <p:extLst>
      <p:ext uri="{BB962C8B-B14F-4D97-AF65-F5344CB8AC3E}">
        <p14:creationId xmlns:p14="http://schemas.microsoft.com/office/powerpoint/2010/main" val="388692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1+#ppt_w/2"/>
                                          </p:val>
                                        </p:tav>
                                        <p:tav tm="100000">
                                          <p:val>
                                            <p:strVal val="#ppt_x"/>
                                          </p:val>
                                        </p:tav>
                                      </p:tavLst>
                                    </p:anim>
                                    <p:anim calcmode="lin" valueType="num">
                                      <p:cBhvr additive="base">
                                        <p:cTn id="1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FF3768D-0B61-4FBD-917A-E0528B558E31}"/>
              </a:ext>
            </a:extLst>
          </p:cNvPr>
          <p:cNvSpPr>
            <a:spLocks noGrp="1"/>
          </p:cNvSpPr>
          <p:nvPr>
            <p:ph type="title"/>
          </p:nvPr>
        </p:nvSpPr>
        <p:spPr>
          <a:xfrm>
            <a:off x="720000" y="288000"/>
            <a:ext cx="6623999" cy="503999"/>
          </a:xfrm>
        </p:spPr>
        <p:txBody>
          <a:bodyPr/>
          <a:lstStyle/>
          <a:p>
            <a:endParaRPr lang="en-US"/>
          </a:p>
        </p:txBody>
      </p:sp>
      <p:sp>
        <p:nvSpPr>
          <p:cNvPr id="3" name="Content Placeholder 2">
            <a:extLst>
              <a:ext uri="{FF2B5EF4-FFF2-40B4-BE49-F238E27FC236}">
                <a16:creationId xmlns:a16="http://schemas.microsoft.com/office/drawing/2014/main" id="{0666BC52-114C-4447-80C2-9A9A4E918D1B}"/>
              </a:ext>
            </a:extLst>
          </p:cNvPr>
          <p:cNvSpPr>
            <a:spLocks noGrp="1"/>
          </p:cNvSpPr>
          <p:nvPr>
            <p:ph idx="1"/>
          </p:nvPr>
        </p:nvSpPr>
        <p:spPr>
          <a:xfrm>
            <a:off x="720000" y="853700"/>
            <a:ext cx="3744000" cy="3706723"/>
          </a:xfrm>
        </p:spPr>
        <p:txBody>
          <a:bodyPr anchor="t">
            <a:normAutofit/>
          </a:bodyPr>
          <a:lstStyle/>
          <a:p>
            <a:pPr>
              <a:lnSpc>
                <a:spcPct val="110000"/>
              </a:lnSpc>
              <a:spcAft>
                <a:spcPts val="600"/>
              </a:spcAft>
            </a:pPr>
            <a:r>
              <a:rPr lang="en-US" dirty="0"/>
              <a:t>Who creates the test?</a:t>
            </a:r>
          </a:p>
          <a:p>
            <a:pPr lvl="1">
              <a:lnSpc>
                <a:spcPct val="110000"/>
              </a:lnSpc>
              <a:spcAft>
                <a:spcPts val="600"/>
              </a:spcAft>
            </a:pPr>
            <a:r>
              <a:rPr lang="en-US" dirty="0"/>
              <a:t>and at what time?</a:t>
            </a:r>
          </a:p>
          <a:p>
            <a:pPr>
              <a:lnSpc>
                <a:spcPct val="110000"/>
              </a:lnSpc>
              <a:spcAft>
                <a:spcPts val="600"/>
              </a:spcAft>
            </a:pPr>
            <a:r>
              <a:rPr lang="en-US" dirty="0"/>
              <a:t>Who (or what?) executes the test</a:t>
            </a:r>
          </a:p>
          <a:p>
            <a:pPr lvl="1">
              <a:lnSpc>
                <a:spcPct val="110000"/>
              </a:lnSpc>
              <a:spcAft>
                <a:spcPts val="600"/>
              </a:spcAft>
            </a:pPr>
            <a:r>
              <a:rPr lang="en-US" dirty="0"/>
              <a:t>at what moment | trigger?</a:t>
            </a:r>
          </a:p>
          <a:p>
            <a:pPr lvl="1">
              <a:lnSpc>
                <a:spcPct val="110000"/>
              </a:lnSpc>
              <a:spcAft>
                <a:spcPts val="600"/>
              </a:spcAft>
            </a:pPr>
            <a:r>
              <a:rPr lang="en-US" dirty="0"/>
              <a:t>what is the outcome</a:t>
            </a:r>
          </a:p>
          <a:p>
            <a:pPr>
              <a:lnSpc>
                <a:spcPct val="110000"/>
              </a:lnSpc>
              <a:spcAft>
                <a:spcPts val="600"/>
              </a:spcAft>
            </a:pPr>
            <a:r>
              <a:rPr lang="en-US" dirty="0"/>
              <a:t>Who checks on the tests?</a:t>
            </a:r>
          </a:p>
          <a:p>
            <a:pPr lvl="1">
              <a:lnSpc>
                <a:spcPct val="110000"/>
              </a:lnSpc>
              <a:spcAft>
                <a:spcPts val="600"/>
              </a:spcAft>
            </a:pPr>
            <a:r>
              <a:rPr lang="en-US" dirty="0"/>
              <a:t>specification coverage</a:t>
            </a:r>
          </a:p>
          <a:p>
            <a:pPr lvl="1">
              <a:lnSpc>
                <a:spcPct val="110000"/>
              </a:lnSpc>
              <a:spcAft>
                <a:spcPts val="600"/>
              </a:spcAft>
            </a:pPr>
            <a:r>
              <a:rPr lang="en-US" dirty="0"/>
              <a:t>code coverage</a:t>
            </a:r>
          </a:p>
          <a:p>
            <a:pPr lvl="1">
              <a:lnSpc>
                <a:spcPct val="110000"/>
              </a:lnSpc>
              <a:spcAft>
                <a:spcPts val="600"/>
              </a:spcAft>
            </a:pPr>
            <a:r>
              <a:rPr lang="en-US" dirty="0"/>
              <a:t>[real world] condition coverage</a:t>
            </a:r>
          </a:p>
          <a:p>
            <a:pPr lvl="1">
              <a:lnSpc>
                <a:spcPct val="110000"/>
              </a:lnSpc>
              <a:spcAft>
                <a:spcPts val="600"/>
              </a:spcAft>
            </a:pPr>
            <a:r>
              <a:rPr lang="en-US" dirty="0"/>
              <a:t>timely execution of test and handling of result</a:t>
            </a:r>
          </a:p>
          <a:p>
            <a:pPr lvl="1">
              <a:lnSpc>
                <a:spcPct val="110000"/>
              </a:lnSpc>
              <a:spcAft>
                <a:spcPts val="600"/>
              </a:spcAft>
            </a:pPr>
            <a:endParaRPr lang="en-US" dirty="0"/>
          </a:p>
        </p:txBody>
      </p:sp>
      <p:sp>
        <p:nvSpPr>
          <p:cNvPr id="73" name="Footer Placeholder 3">
            <a:extLst>
              <a:ext uri="{FF2B5EF4-FFF2-40B4-BE49-F238E27FC236}">
                <a16:creationId xmlns:a16="http://schemas.microsoft.com/office/drawing/2014/main" id="{948A20B1-E132-409C-A5AA-AC79154D3170}"/>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pic>
        <p:nvPicPr>
          <p:cNvPr id="9218" name="Picture 2" descr="Wall sticker Quis custodiet ipsos custodes | MuralDecal.com">
            <a:extLst>
              <a:ext uri="{FF2B5EF4-FFF2-40B4-BE49-F238E27FC236}">
                <a16:creationId xmlns:a16="http://schemas.microsoft.com/office/drawing/2014/main" id="{DDBF689B-39F6-4F53-AD70-87915FAAF5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39000" y="810001"/>
            <a:ext cx="3510000" cy="3510000"/>
          </a:xfrm>
          <a:prstGeom prst="rect">
            <a:avLst/>
          </a:prstGeom>
          <a:solidFill>
            <a:srgbClr val="FFFFFF"/>
          </a:solidFill>
        </p:spPr>
      </p:pic>
      <p:sp>
        <p:nvSpPr>
          <p:cNvPr id="2" name="Slide Number Placeholder 1">
            <a:extLst>
              <a:ext uri="{FF2B5EF4-FFF2-40B4-BE49-F238E27FC236}">
                <a16:creationId xmlns:a16="http://schemas.microsoft.com/office/drawing/2014/main" id="{A6D62301-C583-4121-86B7-AB25E3634DE5}"/>
              </a:ext>
            </a:extLst>
          </p:cNvPr>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2822836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39D445D-382C-4F64-8BC6-E99047BD862D}"/>
              </a:ext>
            </a:extLst>
          </p:cNvPr>
          <p:cNvSpPr>
            <a:spLocks noGrp="1"/>
          </p:cNvSpPr>
          <p:nvPr>
            <p:ph type="title"/>
          </p:nvPr>
        </p:nvSpPr>
        <p:spPr>
          <a:xfrm>
            <a:off x="720000" y="288000"/>
            <a:ext cx="6623999" cy="503999"/>
          </a:xfrm>
        </p:spPr>
        <p:txBody>
          <a:bodyPr/>
          <a:lstStyle/>
          <a:p>
            <a:r>
              <a:rPr lang="en-US" dirty="0"/>
              <a:t>Definition</a:t>
            </a:r>
          </a:p>
        </p:txBody>
      </p:sp>
      <p:sp>
        <p:nvSpPr>
          <p:cNvPr id="7" name="Content Placeholder 6">
            <a:extLst>
              <a:ext uri="{FF2B5EF4-FFF2-40B4-BE49-F238E27FC236}">
                <a16:creationId xmlns:a16="http://schemas.microsoft.com/office/drawing/2014/main" id="{5D7BCA76-8C6C-45FA-AB96-A9FE8785AA80}"/>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600" dirty="0"/>
              <a:t>functional specifications </a:t>
            </a:r>
            <a:br>
              <a:rPr lang="en-US" sz="1600" dirty="0"/>
            </a:br>
            <a:r>
              <a:rPr lang="en-US" sz="1600" dirty="0"/>
              <a:t>clear, unambiguous and understood</a:t>
            </a:r>
          </a:p>
          <a:p>
            <a:pPr lvl="1">
              <a:lnSpc>
                <a:spcPct val="110000"/>
              </a:lnSpc>
              <a:spcAft>
                <a:spcPts val="600"/>
              </a:spcAft>
            </a:pPr>
            <a:r>
              <a:rPr lang="en-US" sz="1600" dirty="0"/>
              <a:t>boundary conditions, non happy cases and exceptional situations are covered in specifications</a:t>
            </a:r>
          </a:p>
          <a:p>
            <a:pPr>
              <a:lnSpc>
                <a:spcPct val="110000"/>
              </a:lnSpc>
              <a:spcAft>
                <a:spcPts val="600"/>
              </a:spcAft>
            </a:pPr>
            <a:r>
              <a:rPr lang="en-US" sz="1600" dirty="0"/>
              <a:t>non-functional requirements are clear</a:t>
            </a:r>
          </a:p>
          <a:p>
            <a:pPr>
              <a:lnSpc>
                <a:spcPct val="110000"/>
              </a:lnSpc>
              <a:spcAft>
                <a:spcPts val="600"/>
              </a:spcAft>
            </a:pPr>
            <a:r>
              <a:rPr lang="en-US" sz="1600" dirty="0"/>
              <a:t>business value of feature is defined</a:t>
            </a:r>
          </a:p>
          <a:p>
            <a:pPr lvl="1">
              <a:lnSpc>
                <a:spcPct val="110000"/>
              </a:lnSpc>
              <a:spcAft>
                <a:spcPts val="600"/>
              </a:spcAft>
            </a:pPr>
            <a:r>
              <a:rPr lang="en-US" sz="1600" dirty="0"/>
              <a:t>TCO budget is specified</a:t>
            </a:r>
            <a:br>
              <a:rPr lang="en-US" sz="1600" dirty="0"/>
            </a:br>
            <a:endParaRPr lang="en-US" sz="1600" dirty="0"/>
          </a:p>
        </p:txBody>
      </p:sp>
      <p:sp>
        <p:nvSpPr>
          <p:cNvPr id="4" name="Footer Placeholder 3">
            <a:extLst>
              <a:ext uri="{FF2B5EF4-FFF2-40B4-BE49-F238E27FC236}">
                <a16:creationId xmlns:a16="http://schemas.microsoft.com/office/drawing/2014/main" id="{8644C990-CF38-4AE0-A69F-0D601DD56DE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10242" name="Picture 2" descr="Ready | Netflix">
            <a:extLst>
              <a:ext uri="{FF2B5EF4-FFF2-40B4-BE49-F238E27FC236}">
                <a16:creationId xmlns:a16="http://schemas.microsoft.com/office/drawing/2014/main" id="{A9510798-E4C3-42CA-BF32-5D46AE6973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4000" y="1608751"/>
            <a:ext cx="4500000" cy="1912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6A207C4-65BD-40BF-B8D0-ECD93688DC44}"/>
              </a:ext>
            </a:extLst>
          </p:cNvPr>
          <p:cNvSpPr>
            <a:spLocks noGrp="1"/>
          </p:cNvSpPr>
          <p:nvPr>
            <p:ph type="sldNum" sz="quarter" idx="12"/>
          </p:nvPr>
        </p:nvSpPr>
        <p:spPr/>
        <p:txBody>
          <a:bodyPr/>
          <a:lstStyle/>
          <a:p>
            <a:fld id="{14F1411D-0280-154F-AEAC-4C20B7AA46B2}" type="slidenum">
              <a:rPr lang="nl-NL" smtClean="0"/>
              <a:t>31</a:t>
            </a:fld>
            <a:endParaRPr lang="nl-NL"/>
          </a:p>
        </p:txBody>
      </p:sp>
    </p:spTree>
    <p:extLst>
      <p:ext uri="{BB962C8B-B14F-4D97-AF65-F5344CB8AC3E}">
        <p14:creationId xmlns:p14="http://schemas.microsoft.com/office/powerpoint/2010/main" val="480001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E745E-7B87-4239-99E7-96DCBB661C9B}"/>
              </a:ext>
            </a:extLst>
          </p:cNvPr>
          <p:cNvSpPr>
            <a:spLocks noGrp="1"/>
          </p:cNvSpPr>
          <p:nvPr>
            <p:ph type="title"/>
          </p:nvPr>
        </p:nvSpPr>
        <p:spPr>
          <a:xfrm>
            <a:off x="720000" y="288000"/>
            <a:ext cx="6623999" cy="503999"/>
          </a:xfrm>
        </p:spPr>
        <p:txBody>
          <a:bodyPr anchor="ctr">
            <a:normAutofit/>
          </a:bodyPr>
          <a:lstStyle/>
          <a:p>
            <a:r>
              <a:rPr lang="en-US" dirty="0"/>
              <a:t>Test Trophy</a:t>
            </a:r>
          </a:p>
        </p:txBody>
      </p:sp>
      <p:sp>
        <p:nvSpPr>
          <p:cNvPr id="4" name="Footer Placeholder 3">
            <a:extLst>
              <a:ext uri="{FF2B5EF4-FFF2-40B4-BE49-F238E27FC236}">
                <a16:creationId xmlns:a16="http://schemas.microsoft.com/office/drawing/2014/main" id="{6FDC2F58-B16C-45C5-B00E-C35CAAB105B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5" name="Picture 4">
            <a:extLst>
              <a:ext uri="{FF2B5EF4-FFF2-40B4-BE49-F238E27FC236}">
                <a16:creationId xmlns:a16="http://schemas.microsoft.com/office/drawing/2014/main" id="{1909EF39-AACA-466D-9C0C-5397AD14129E}"/>
              </a:ext>
            </a:extLst>
          </p:cNvPr>
          <p:cNvPicPr>
            <a:picLocks noChangeAspect="1"/>
          </p:cNvPicPr>
          <p:nvPr/>
        </p:nvPicPr>
        <p:blipFill>
          <a:blip r:embed="rId2"/>
          <a:stretch>
            <a:fillRect/>
          </a:stretch>
        </p:blipFill>
        <p:spPr>
          <a:xfrm>
            <a:off x="5169712" y="810001"/>
            <a:ext cx="3448575" cy="3510000"/>
          </a:xfrm>
          <a:prstGeom prst="rect">
            <a:avLst/>
          </a:prstGeom>
          <a:noFill/>
        </p:spPr>
      </p:pic>
      <p:sp>
        <p:nvSpPr>
          <p:cNvPr id="6" name="Oval 5">
            <a:extLst>
              <a:ext uri="{FF2B5EF4-FFF2-40B4-BE49-F238E27FC236}">
                <a16:creationId xmlns:a16="http://schemas.microsoft.com/office/drawing/2014/main" id="{106C189A-44D1-419A-A9A4-A8B1E759985D}"/>
              </a:ext>
            </a:extLst>
          </p:cNvPr>
          <p:cNvSpPr/>
          <p:nvPr/>
        </p:nvSpPr>
        <p:spPr>
          <a:xfrm>
            <a:off x="6342053" y="420329"/>
            <a:ext cx="1031891" cy="389672"/>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a:t>
            </a:r>
          </a:p>
        </p:txBody>
      </p:sp>
      <p:sp>
        <p:nvSpPr>
          <p:cNvPr id="8" name="Cloud 7">
            <a:extLst>
              <a:ext uri="{FF2B5EF4-FFF2-40B4-BE49-F238E27FC236}">
                <a16:creationId xmlns:a16="http://schemas.microsoft.com/office/drawing/2014/main" id="{353CB3D1-0E03-4C31-B3FA-96FF136E8AF9}"/>
              </a:ext>
            </a:extLst>
          </p:cNvPr>
          <p:cNvSpPr/>
          <p:nvPr/>
        </p:nvSpPr>
        <p:spPr>
          <a:xfrm>
            <a:off x="7417416" y="74762"/>
            <a:ext cx="220050" cy="223572"/>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Cloud 8">
            <a:extLst>
              <a:ext uri="{FF2B5EF4-FFF2-40B4-BE49-F238E27FC236}">
                <a16:creationId xmlns:a16="http://schemas.microsoft.com/office/drawing/2014/main" id="{A52EE24E-7ECD-4007-902E-0050ADE7EF0E}"/>
              </a:ext>
            </a:extLst>
          </p:cNvPr>
          <p:cNvSpPr/>
          <p:nvPr/>
        </p:nvSpPr>
        <p:spPr>
          <a:xfrm>
            <a:off x="7121671" y="155467"/>
            <a:ext cx="222328" cy="4596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2466" name="Picture 2" descr="Amazon.com: 12&quot; Treasure Chest: Office Products">
            <a:extLst>
              <a:ext uri="{FF2B5EF4-FFF2-40B4-BE49-F238E27FC236}">
                <a16:creationId xmlns:a16="http://schemas.microsoft.com/office/drawing/2014/main" id="{70C16515-0801-44D8-AAB3-388424B0A092}"/>
              </a:ext>
            </a:extLst>
          </p:cNvPr>
          <p:cNvPicPr>
            <a:picLocks noGrp="1" noChangeAspect="1" noChangeArrowheads="1"/>
          </p:cNvPicPr>
          <p:nvPr>
            <p:ph idx="1"/>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23424" y="1159951"/>
            <a:ext cx="3120314" cy="2823597"/>
          </a:xfrm>
          <a:prstGeom prst="rect">
            <a:avLst/>
          </a:prstGeom>
          <a:noFill/>
          <a:extLst>
            <a:ext uri="{909E8E84-426E-40DD-AFC4-6F175D3DCCD1}">
              <a14:hiddenFill xmlns:a14="http://schemas.microsoft.com/office/drawing/2010/main">
                <a:solidFill>
                  <a:srgbClr val="FFFFFF"/>
                </a:solidFill>
              </a14:hiddenFill>
            </a:ext>
          </a:extLst>
        </p:spPr>
      </p:pic>
      <p:sp>
        <p:nvSpPr>
          <p:cNvPr id="7" name="Scroll: Horizontal 6">
            <a:extLst>
              <a:ext uri="{FF2B5EF4-FFF2-40B4-BE49-F238E27FC236}">
                <a16:creationId xmlns:a16="http://schemas.microsoft.com/office/drawing/2014/main" id="{B04D7D7D-12B5-41FC-967E-A0EDC0D4B43F}"/>
              </a:ext>
            </a:extLst>
          </p:cNvPr>
          <p:cNvSpPr/>
          <p:nvPr/>
        </p:nvSpPr>
        <p:spPr>
          <a:xfrm>
            <a:off x="1585732" y="1968404"/>
            <a:ext cx="1687010" cy="503999"/>
          </a:xfrm>
          <a:prstGeom prst="horizontalScroll">
            <a:avLst/>
          </a:prstGeom>
          <a:solidFill>
            <a:schemeClr val="accent3">
              <a:lumMod val="20000"/>
              <a:lumOff val="80000"/>
            </a:schemeClr>
          </a:solidFill>
          <a:scene3d>
            <a:camera prst="perspectiveHeroicExtremeLeftFacing"/>
            <a:lightRig rig="threePt" dir="t"/>
          </a:scene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solidFill>
                  <a:schemeClr val="bg2">
                    <a:lumMod val="75000"/>
                  </a:schemeClr>
                </a:solidFill>
                <a:latin typeface="Brush Script MT" panose="03060802040406070304" pitchFamily="66" charset="0"/>
              </a:rPr>
              <a:t>Test Data</a:t>
            </a:r>
          </a:p>
        </p:txBody>
      </p:sp>
      <p:sp>
        <p:nvSpPr>
          <p:cNvPr id="10" name="Slide Number Placeholder 9">
            <a:extLst>
              <a:ext uri="{FF2B5EF4-FFF2-40B4-BE49-F238E27FC236}">
                <a16:creationId xmlns:a16="http://schemas.microsoft.com/office/drawing/2014/main" id="{2A90AA17-A188-4860-91F6-2872803D7FA3}"/>
              </a:ext>
            </a:extLst>
          </p:cNvPr>
          <p:cNvSpPr>
            <a:spLocks noGrp="1"/>
          </p:cNvSpPr>
          <p:nvPr>
            <p:ph type="sldNum" sz="quarter" idx="12"/>
          </p:nvPr>
        </p:nvSpPr>
        <p:spPr/>
        <p:txBody>
          <a:bodyPr/>
          <a:lstStyle/>
          <a:p>
            <a:fld id="{14F1411D-0280-154F-AEAC-4C20B7AA46B2}" type="slidenum">
              <a:rPr lang="nl-NL" smtClean="0"/>
              <a:t>32</a:t>
            </a:fld>
            <a:endParaRPr lang="nl-NL"/>
          </a:p>
        </p:txBody>
      </p:sp>
    </p:spTree>
    <p:extLst>
      <p:ext uri="{BB962C8B-B14F-4D97-AF65-F5344CB8AC3E}">
        <p14:creationId xmlns:p14="http://schemas.microsoft.com/office/powerpoint/2010/main" val="217310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466"/>
                                        </p:tgtEl>
                                        <p:attrNameLst>
                                          <p:attrName>style.visibility</p:attrName>
                                        </p:attrNameLst>
                                      </p:cBhvr>
                                      <p:to>
                                        <p:strVal val="visible"/>
                                      </p:to>
                                    </p:set>
                                    <p:animEffect transition="in" filter="fade">
                                      <p:cBhvr>
                                        <p:cTn id="17" dur="500"/>
                                        <p:tgtEl>
                                          <p:spTgt spid="624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(no obvious technical debt)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15604" y="600274"/>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18" name="Speech Bubble: Rectangle 17">
            <a:extLst>
              <a:ext uri="{FF2B5EF4-FFF2-40B4-BE49-F238E27FC236}">
                <a16:creationId xmlns:a16="http://schemas.microsoft.com/office/drawing/2014/main" id="{7A565874-596A-4EA8-9A10-9E68E9D52DB1}"/>
              </a:ext>
            </a:extLst>
          </p:cNvPr>
          <p:cNvSpPr/>
          <p:nvPr/>
        </p:nvSpPr>
        <p:spPr>
          <a:xfrm>
            <a:off x="3118338" y="3423131"/>
            <a:ext cx="1586335" cy="578338"/>
          </a:xfrm>
          <a:prstGeom prst="wedgeRectCallout">
            <a:avLst>
              <a:gd name="adj1" fmla="val 79177"/>
              <a:gd name="adj2" fmla="val 10304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 check constraint was added</a:t>
            </a:r>
          </a:p>
        </p:txBody>
      </p:sp>
      <p:sp>
        <p:nvSpPr>
          <p:cNvPr id="19" name="Speech Bubble: Rectangle 18">
            <a:extLst>
              <a:ext uri="{FF2B5EF4-FFF2-40B4-BE49-F238E27FC236}">
                <a16:creationId xmlns:a16="http://schemas.microsoft.com/office/drawing/2014/main" id="{9AAA3A45-6349-495C-84B5-441078317DB0}"/>
              </a:ext>
            </a:extLst>
          </p:cNvPr>
          <p:cNvSpPr/>
          <p:nvPr/>
        </p:nvSpPr>
        <p:spPr>
          <a:xfrm>
            <a:off x="3141056" y="792000"/>
            <a:ext cx="1586335" cy="740441"/>
          </a:xfrm>
          <a:prstGeom prst="wedgeRectCallout">
            <a:avLst>
              <a:gd name="adj1" fmla="val 97899"/>
              <a:gd name="adj2" fmla="val 3040"/>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users could no longer submit court cases </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8A137C3-D2DA-41A6-B44A-F2623EAFF19E}"/>
              </a:ext>
            </a:extLst>
          </p:cNvPr>
          <p:cNvSpPr>
            <a:spLocks noGrp="1"/>
          </p:cNvSpPr>
          <p:nvPr>
            <p:ph type="sldNum" sz="quarter" idx="12"/>
          </p:nvPr>
        </p:nvSpPr>
        <p:spPr/>
        <p:txBody>
          <a:bodyPr/>
          <a:lstStyle/>
          <a:p>
            <a:fld id="{14F1411D-0280-154F-AEAC-4C20B7AA46B2}" type="slidenum">
              <a:rPr lang="nl-NL" smtClean="0"/>
              <a:t>33</a:t>
            </a:fld>
            <a:endParaRPr lang="nl-NL"/>
          </a:p>
        </p:txBody>
      </p:sp>
    </p:spTree>
    <p:extLst>
      <p:ext uri="{BB962C8B-B14F-4D97-AF65-F5344CB8AC3E}">
        <p14:creationId xmlns:p14="http://schemas.microsoft.com/office/powerpoint/2010/main" val="36937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Process Refinement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31232" y="621222"/>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Graphic 8" descr="Suitcase with solid fill">
            <a:extLst>
              <a:ext uri="{FF2B5EF4-FFF2-40B4-BE49-F238E27FC236}">
                <a16:creationId xmlns:a16="http://schemas.microsoft.com/office/drawing/2014/main" id="{913E67CE-A838-45AE-8293-A05781A940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118" y="3255100"/>
            <a:ext cx="914400" cy="914400"/>
          </a:xfrm>
          <a:prstGeom prst="rect">
            <a:avLst/>
          </a:prstGeom>
        </p:spPr>
      </p:pic>
      <p:pic>
        <p:nvPicPr>
          <p:cNvPr id="13" name="Graphic 12" descr="Suitcase outline">
            <a:extLst>
              <a:ext uri="{FF2B5EF4-FFF2-40B4-BE49-F238E27FC236}">
                <a16:creationId xmlns:a16="http://schemas.microsoft.com/office/drawing/2014/main" id="{DD0DFA01-D91F-4D60-B01E-57CB8E3F49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30432" y="2819508"/>
            <a:ext cx="914400" cy="914400"/>
          </a:xfrm>
          <a:prstGeom prst="rect">
            <a:avLst/>
          </a:prstGeom>
        </p:spPr>
      </p:pic>
      <p:sp>
        <p:nvSpPr>
          <p:cNvPr id="26" name="Freeform: Shape 25">
            <a:extLst>
              <a:ext uri="{FF2B5EF4-FFF2-40B4-BE49-F238E27FC236}">
                <a16:creationId xmlns:a16="http://schemas.microsoft.com/office/drawing/2014/main" id="{A394CF49-F6ED-4F89-BB13-37010BB9E2CE}"/>
              </a:ext>
            </a:extLst>
          </p:cNvPr>
          <p:cNvSpPr/>
          <p:nvPr/>
        </p:nvSpPr>
        <p:spPr>
          <a:xfrm>
            <a:off x="3680460" y="1165860"/>
            <a:ext cx="1691640" cy="1882140"/>
          </a:xfrm>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fill="none" extrusionOk="0">
                <a:moveTo>
                  <a:pt x="1691640" y="0"/>
                </a:moveTo>
                <a:cubicBezTo>
                  <a:pt x="1161314" y="39267"/>
                  <a:pt x="694173" y="59382"/>
                  <a:pt x="350520" y="381000"/>
                </a:cubicBezTo>
                <a:cubicBezTo>
                  <a:pt x="78889" y="697430"/>
                  <a:pt x="-249" y="1278326"/>
                  <a:pt x="0" y="1882140"/>
                </a:cubicBezTo>
              </a:path>
              <a:path w="1691640" h="1882140" stroke="0" extrusionOk="0">
                <a:moveTo>
                  <a:pt x="1691640" y="0"/>
                </a:moveTo>
                <a:cubicBezTo>
                  <a:pt x="1089869" y="35000"/>
                  <a:pt x="632772" y="75662"/>
                  <a:pt x="350520" y="381000"/>
                </a:cubicBezTo>
                <a:cubicBezTo>
                  <a:pt x="100310" y="712250"/>
                  <a:pt x="1910" y="1242755"/>
                  <a:pt x="0" y="1882140"/>
                </a:cubicBezTo>
              </a:path>
            </a:pathLst>
          </a:custGeom>
          <a:ln>
            <a:headEnd type="none" w="med" len="med"/>
            <a:tailEnd type="arrow" w="med" len="med"/>
            <a:extLst>
              <a:ext uri="{C807C97D-BFC1-408E-A445-0C87EB9F89A2}">
                <ask:lineSketchStyleProps xmlns:ask="http://schemas.microsoft.com/office/drawing/2018/sketchyshapes" sd="1268953324">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a:moveTo>
                          <a:pt x="1691640" y="0"/>
                        </a:moveTo>
                        <a:cubicBezTo>
                          <a:pt x="1162050" y="33655"/>
                          <a:pt x="632460" y="67310"/>
                          <a:pt x="350520" y="381000"/>
                        </a:cubicBezTo>
                        <a:cubicBezTo>
                          <a:pt x="68580" y="694690"/>
                          <a:pt x="34290" y="1288415"/>
                          <a:pt x="0" y="1882140"/>
                        </a:cubicBezTo>
                      </a:path>
                    </a:pathLst>
                  </a:custGeom>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7" name="Freeform: Shape 26">
            <a:extLst>
              <a:ext uri="{FF2B5EF4-FFF2-40B4-BE49-F238E27FC236}">
                <a16:creationId xmlns:a16="http://schemas.microsoft.com/office/drawing/2014/main" id="{E28FBE8A-F7AD-44EB-B388-D7C4387CB413}"/>
              </a:ext>
            </a:extLst>
          </p:cNvPr>
          <p:cNvSpPr/>
          <p:nvPr/>
        </p:nvSpPr>
        <p:spPr>
          <a:xfrm>
            <a:off x="4481407" y="2354580"/>
            <a:ext cx="1050713" cy="1005840"/>
          </a:xfrm>
          <a:custGeom>
            <a:avLst/>
            <a:gdLst>
              <a:gd name="connsiteX0" fmla="*/ 1050713 w 1050713"/>
              <a:gd name="connsiteY0" fmla="*/ 0 h 1005840"/>
              <a:gd name="connsiteX1" fmla="*/ 143933 w 1050713"/>
              <a:gd name="connsiteY1" fmla="*/ 327660 h 1005840"/>
              <a:gd name="connsiteX2" fmla="*/ 14393 w 1050713"/>
              <a:gd name="connsiteY2" fmla="*/ 1005840 h 1005840"/>
            </a:gdLst>
            <a:ahLst/>
            <a:cxnLst>
              <a:cxn ang="0">
                <a:pos x="connsiteX0" y="connsiteY0"/>
              </a:cxn>
              <a:cxn ang="0">
                <a:pos x="connsiteX1" y="connsiteY1"/>
              </a:cxn>
              <a:cxn ang="0">
                <a:pos x="connsiteX2" y="connsiteY2"/>
              </a:cxn>
            </a:cxnLst>
            <a:rect l="l" t="t" r="r" b="b"/>
            <a:pathLst>
              <a:path w="1050713" h="1005840">
                <a:moveTo>
                  <a:pt x="1050713" y="0"/>
                </a:moveTo>
                <a:cubicBezTo>
                  <a:pt x="683683" y="80010"/>
                  <a:pt x="316653" y="160020"/>
                  <a:pt x="143933" y="327660"/>
                </a:cubicBezTo>
                <a:cubicBezTo>
                  <a:pt x="-28787" y="495300"/>
                  <a:pt x="-7197" y="750570"/>
                  <a:pt x="14393" y="1005840"/>
                </a:cubicBezTo>
              </a:path>
            </a:pathLst>
          </a:custGeom>
          <a:ln>
            <a:solidFill>
              <a:srgbClr val="FBD100"/>
            </a:solidFill>
            <a:headEnd type="none" w="med" len="med"/>
            <a:tailEnd type="arrow" w="med" len="med"/>
            <a:extLst>
              <a:ext uri="{C807C97D-BFC1-408E-A445-0C87EB9F89A2}">
                <ask:lineSketchStyleProps xmlns:ask="http://schemas.microsoft.com/office/drawing/2018/sketchyshapes" sd="1103912513">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1"/>
              </a:solidFill>
            </a:endParaRPr>
          </a:p>
        </p:txBody>
      </p:sp>
      <p:sp>
        <p:nvSpPr>
          <p:cNvPr id="28" name="Speech Bubble: Rectangle 27">
            <a:extLst>
              <a:ext uri="{FF2B5EF4-FFF2-40B4-BE49-F238E27FC236}">
                <a16:creationId xmlns:a16="http://schemas.microsoft.com/office/drawing/2014/main" id="{A076A51B-7509-4374-BABE-64913191B855}"/>
              </a:ext>
            </a:extLst>
          </p:cNvPr>
          <p:cNvSpPr/>
          <p:nvPr/>
        </p:nvSpPr>
        <p:spPr>
          <a:xfrm>
            <a:off x="117231" y="2932545"/>
            <a:ext cx="3036667" cy="914400"/>
          </a:xfrm>
          <a:prstGeom prst="wedgeRectCallout">
            <a:avLst>
              <a:gd name="adj1" fmla="val 72927"/>
              <a:gd name="adj2" fmla="val 1080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Every team prepares test set </a:t>
            </a:r>
          </a:p>
          <a:p>
            <a:pPr algn="ctr"/>
            <a:r>
              <a:rPr lang="en-US" dirty="0"/>
              <a:t>for other teams to automatically run when they roll out any changes</a:t>
            </a:r>
          </a:p>
        </p:txBody>
      </p:sp>
      <p:pic>
        <p:nvPicPr>
          <p:cNvPr id="30" name="Graphic 29" descr="Continuous Improvement outline">
            <a:extLst>
              <a:ext uri="{FF2B5EF4-FFF2-40B4-BE49-F238E27FC236}">
                <a16:creationId xmlns:a16="http://schemas.microsoft.com/office/drawing/2014/main" id="{3646BD21-F1B6-46A8-859F-9AD9649FCE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19500" y="3977640"/>
            <a:ext cx="914400" cy="914400"/>
          </a:xfrm>
          <a:prstGeom prst="rect">
            <a:avLst/>
          </a:prstGeom>
        </p:spPr>
      </p:pic>
      <p:sp>
        <p:nvSpPr>
          <p:cNvPr id="3" name="Slide Number Placeholder 2">
            <a:extLst>
              <a:ext uri="{FF2B5EF4-FFF2-40B4-BE49-F238E27FC236}">
                <a16:creationId xmlns:a16="http://schemas.microsoft.com/office/drawing/2014/main" id="{E55A21DD-A8C9-483A-9C96-4A9893AD0EC0}"/>
              </a:ext>
            </a:extLst>
          </p:cNvPr>
          <p:cNvSpPr>
            <a:spLocks noGrp="1"/>
          </p:cNvSpPr>
          <p:nvPr>
            <p:ph type="sldNum" sz="quarter" idx="12"/>
          </p:nvPr>
        </p:nvSpPr>
        <p:spPr/>
        <p:txBody>
          <a:bodyPr/>
          <a:lstStyle/>
          <a:p>
            <a:fld id="{14F1411D-0280-154F-AEAC-4C20B7AA46B2}" type="slidenum">
              <a:rPr lang="nl-NL" smtClean="0"/>
              <a:t>34</a:t>
            </a:fld>
            <a:endParaRPr lang="nl-NL"/>
          </a:p>
        </p:txBody>
      </p:sp>
    </p:spTree>
    <p:extLst>
      <p:ext uri="{BB962C8B-B14F-4D97-AF65-F5344CB8AC3E}">
        <p14:creationId xmlns:p14="http://schemas.microsoft.com/office/powerpoint/2010/main" val="25826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1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74D3-2B4D-4018-947F-E53226CE65B9}"/>
              </a:ext>
            </a:extLst>
          </p:cNvPr>
          <p:cNvSpPr>
            <a:spLocks noGrp="1"/>
          </p:cNvSpPr>
          <p:nvPr>
            <p:ph type="title"/>
          </p:nvPr>
        </p:nvSpPr>
        <p:spPr>
          <a:xfrm>
            <a:off x="720000" y="288000"/>
            <a:ext cx="6623999" cy="503999"/>
          </a:xfrm>
        </p:spPr>
        <p:txBody>
          <a:bodyPr anchor="ctr">
            <a:normAutofit/>
          </a:bodyPr>
          <a:lstStyle/>
          <a:p>
            <a:r>
              <a:rPr lang="en-US" dirty="0"/>
              <a:t>QA: Static Code Analysis</a:t>
            </a:r>
          </a:p>
        </p:txBody>
      </p:sp>
      <p:sp>
        <p:nvSpPr>
          <p:cNvPr id="3" name="Content Placeholder 2">
            <a:extLst>
              <a:ext uri="{FF2B5EF4-FFF2-40B4-BE49-F238E27FC236}">
                <a16:creationId xmlns:a16="http://schemas.microsoft.com/office/drawing/2014/main" id="{72D0DA34-B9C0-4B78-A07D-823BF527A647}"/>
              </a:ext>
            </a:extLst>
          </p:cNvPr>
          <p:cNvSpPr>
            <a:spLocks noGrp="1"/>
          </p:cNvSpPr>
          <p:nvPr>
            <p:ph idx="1"/>
          </p:nvPr>
        </p:nvSpPr>
        <p:spPr>
          <a:xfrm>
            <a:off x="720000" y="900001"/>
            <a:ext cx="3744000" cy="3401999"/>
          </a:xfrm>
        </p:spPr>
        <p:txBody>
          <a:bodyPr anchor="t">
            <a:normAutofit/>
          </a:bodyPr>
          <a:lstStyle/>
          <a:p>
            <a:pPr>
              <a:spcAft>
                <a:spcPts val="600"/>
              </a:spcAft>
            </a:pPr>
            <a:r>
              <a:rPr lang="en-US" dirty="0"/>
              <a:t>According to coding standards</a:t>
            </a:r>
            <a:br>
              <a:rPr lang="en-US" dirty="0"/>
            </a:br>
            <a:endParaRPr lang="en-US" dirty="0"/>
          </a:p>
          <a:p>
            <a:pPr>
              <a:spcAft>
                <a:spcPts val="600"/>
              </a:spcAft>
            </a:pPr>
            <a:r>
              <a:rPr lang="en-US" dirty="0"/>
              <a:t>Consistent</a:t>
            </a:r>
          </a:p>
          <a:p>
            <a:pPr>
              <a:spcAft>
                <a:spcPts val="600"/>
              </a:spcAft>
            </a:pPr>
            <a:r>
              <a:rPr lang="en-US" dirty="0"/>
              <a:t>Readable (naming, formatting, length, …)</a:t>
            </a:r>
          </a:p>
          <a:p>
            <a:pPr>
              <a:spcAft>
                <a:spcPts val="600"/>
              </a:spcAft>
            </a:pPr>
            <a:r>
              <a:rPr lang="en-US" dirty="0"/>
              <a:t>Maintainable (Code Smells)</a:t>
            </a:r>
          </a:p>
          <a:p>
            <a:pPr>
              <a:spcAft>
                <a:spcPts val="600"/>
              </a:spcAft>
            </a:pPr>
            <a:r>
              <a:rPr lang="en-US" dirty="0"/>
              <a:t>Limited complexity</a:t>
            </a:r>
          </a:p>
          <a:p>
            <a:pPr>
              <a:spcAft>
                <a:spcPts val="600"/>
              </a:spcAft>
            </a:pPr>
            <a:r>
              <a:rPr lang="en-US" dirty="0"/>
              <a:t>Code Coverage (of tests)</a:t>
            </a:r>
          </a:p>
          <a:p>
            <a:pPr>
              <a:spcAft>
                <a:spcPts val="600"/>
              </a:spcAft>
            </a:pPr>
            <a:r>
              <a:rPr lang="en-US" dirty="0"/>
              <a:t>Vulnerabilities (in dependencies)</a:t>
            </a:r>
          </a:p>
          <a:p>
            <a:pPr>
              <a:spcAft>
                <a:spcPts val="600"/>
              </a:spcAft>
            </a:pPr>
            <a:r>
              <a:rPr lang="en-US" dirty="0"/>
              <a:t>Automatic improvements</a:t>
            </a:r>
          </a:p>
        </p:txBody>
      </p:sp>
      <p:sp>
        <p:nvSpPr>
          <p:cNvPr id="11" name="Footer Placeholder 3">
            <a:extLst>
              <a:ext uri="{FF2B5EF4-FFF2-40B4-BE49-F238E27FC236}">
                <a16:creationId xmlns:a16="http://schemas.microsoft.com/office/drawing/2014/main" id="{74684EAA-D0C5-414F-A1CC-7324D72A2199}"/>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pic>
        <p:nvPicPr>
          <p:cNvPr id="6" name="Picture 5">
            <a:extLst>
              <a:ext uri="{FF2B5EF4-FFF2-40B4-BE49-F238E27FC236}">
                <a16:creationId xmlns:a16="http://schemas.microsoft.com/office/drawing/2014/main" id="{CC85CE0D-A31B-4256-991E-8C84A1E31C04}"/>
              </a:ext>
            </a:extLst>
          </p:cNvPr>
          <p:cNvPicPr>
            <a:picLocks noChangeAspect="1"/>
          </p:cNvPicPr>
          <p:nvPr/>
        </p:nvPicPr>
        <p:blipFill rotWithShape="1">
          <a:blip r:embed="rId2"/>
          <a:srcRect l="8445" r="4054" b="-1"/>
          <a:stretch/>
        </p:blipFill>
        <p:spPr>
          <a:xfrm>
            <a:off x="4644000" y="810001"/>
            <a:ext cx="4500000" cy="3510000"/>
          </a:xfrm>
          <a:prstGeom prst="rect">
            <a:avLst/>
          </a:prstGeom>
          <a:noFill/>
        </p:spPr>
      </p:pic>
      <p:pic>
        <p:nvPicPr>
          <p:cNvPr id="9" name="Picture 8">
            <a:extLst>
              <a:ext uri="{FF2B5EF4-FFF2-40B4-BE49-F238E27FC236}">
                <a16:creationId xmlns:a16="http://schemas.microsoft.com/office/drawing/2014/main" id="{1269ED72-1F90-467C-8351-6E9A21B6F149}"/>
              </a:ext>
            </a:extLst>
          </p:cNvPr>
          <p:cNvPicPr>
            <a:picLocks noChangeAspect="1"/>
          </p:cNvPicPr>
          <p:nvPr/>
        </p:nvPicPr>
        <p:blipFill>
          <a:blip r:embed="rId3">
            <a:clrChange>
              <a:clrFrom>
                <a:srgbClr val="FDFEFD"/>
              </a:clrFrom>
              <a:clrTo>
                <a:srgbClr val="FDFEFD">
                  <a:alpha val="0"/>
                </a:srgbClr>
              </a:clrTo>
            </a:clrChange>
          </a:blip>
          <a:stretch>
            <a:fillRect/>
          </a:stretch>
        </p:blipFill>
        <p:spPr>
          <a:xfrm>
            <a:off x="3685564" y="24122"/>
            <a:ext cx="886436" cy="903076"/>
          </a:xfrm>
          <a:prstGeom prst="rect">
            <a:avLst/>
          </a:prstGeom>
        </p:spPr>
      </p:pic>
      <p:pic>
        <p:nvPicPr>
          <p:cNvPr id="8" name="Picture 7">
            <a:extLst>
              <a:ext uri="{FF2B5EF4-FFF2-40B4-BE49-F238E27FC236}">
                <a16:creationId xmlns:a16="http://schemas.microsoft.com/office/drawing/2014/main" id="{74980AA7-F1CF-4FA9-B24D-95113B76935E}"/>
              </a:ext>
            </a:extLst>
          </p:cNvPr>
          <p:cNvPicPr>
            <a:picLocks noChangeAspect="1"/>
          </p:cNvPicPr>
          <p:nvPr/>
        </p:nvPicPr>
        <p:blipFill rotWithShape="1">
          <a:blip r:embed="rId4">
            <a:clrChange>
              <a:clrFrom>
                <a:srgbClr val="FDFEFD"/>
              </a:clrFrom>
              <a:clrTo>
                <a:srgbClr val="FDFEFD">
                  <a:alpha val="0"/>
                </a:srgbClr>
              </a:clrTo>
            </a:clrChange>
          </a:blip>
          <a:srcRect t="7229"/>
          <a:stretch/>
        </p:blipFill>
        <p:spPr>
          <a:xfrm>
            <a:off x="5104435" y="47272"/>
            <a:ext cx="1344452" cy="746680"/>
          </a:xfrm>
          <a:prstGeom prst="rect">
            <a:avLst/>
          </a:prstGeom>
        </p:spPr>
      </p:pic>
      <p:pic>
        <p:nvPicPr>
          <p:cNvPr id="12" name="Graphic 11" descr="Magnifying glass">
            <a:extLst>
              <a:ext uri="{FF2B5EF4-FFF2-40B4-BE49-F238E27FC236}">
                <a16:creationId xmlns:a16="http://schemas.microsoft.com/office/drawing/2014/main" id="{C8A200C9-60D5-4818-A97C-0116B0CE17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600" y="433800"/>
            <a:ext cx="914400" cy="914400"/>
          </a:xfrm>
          <a:prstGeom prst="rect">
            <a:avLst/>
          </a:prstGeom>
        </p:spPr>
      </p:pic>
      <p:sp>
        <p:nvSpPr>
          <p:cNvPr id="5" name="Slide Number Placeholder 4">
            <a:extLst>
              <a:ext uri="{FF2B5EF4-FFF2-40B4-BE49-F238E27FC236}">
                <a16:creationId xmlns:a16="http://schemas.microsoft.com/office/drawing/2014/main" id="{FC19257F-9985-44DA-B698-442F59C791C6}"/>
              </a:ext>
            </a:extLst>
          </p:cNvPr>
          <p:cNvSpPr>
            <a:spLocks noGrp="1"/>
          </p:cNvSpPr>
          <p:nvPr>
            <p:ph type="sldNum" sz="quarter" idx="12"/>
          </p:nvPr>
        </p:nvSpPr>
        <p:spPr/>
        <p:txBody>
          <a:bodyPr/>
          <a:lstStyle/>
          <a:p>
            <a:fld id="{14F1411D-0280-154F-AEAC-4C20B7AA46B2}" type="slidenum">
              <a:rPr lang="nl-NL" smtClean="0"/>
              <a:t>35</a:t>
            </a:fld>
            <a:endParaRPr lang="nl-NL"/>
          </a:p>
        </p:txBody>
      </p:sp>
    </p:spTree>
    <p:extLst>
      <p:ext uri="{BB962C8B-B14F-4D97-AF65-F5344CB8AC3E}">
        <p14:creationId xmlns:p14="http://schemas.microsoft.com/office/powerpoint/2010/main" val="381213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F5D69B-C77D-4E8E-8B7F-24517B153BD4}"/>
              </a:ext>
            </a:extLst>
          </p:cNvPr>
          <p:cNvSpPr>
            <a:spLocks noGrp="1"/>
          </p:cNvSpPr>
          <p:nvPr>
            <p:ph type="ftr" sz="quarter" idx="11"/>
          </p:nvPr>
        </p:nvSpPr>
        <p:spPr/>
        <p:txBody>
          <a:bodyPr/>
          <a:lstStyle/>
          <a:p>
            <a:r>
              <a:rPr lang="en-US"/>
              <a:t>Software Engineering as the Next Level Up from Programming | APAC GB Tour 2021</a:t>
            </a:r>
            <a:endParaRPr lang="en-NL"/>
          </a:p>
        </p:txBody>
      </p:sp>
      <p:pic>
        <p:nvPicPr>
          <p:cNvPr id="13316" name="Picture 4">
            <a:extLst>
              <a:ext uri="{FF2B5EF4-FFF2-40B4-BE49-F238E27FC236}">
                <a16:creationId xmlns:a16="http://schemas.microsoft.com/office/drawing/2014/main" id="{9F043E5D-2599-4F39-BD3F-F99537AB1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80" y="2499616"/>
            <a:ext cx="3783203" cy="212412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Why Are The Cadillac Engine Treatments So Bad? | GM Authority">
            <a:extLst>
              <a:ext uri="{FF2B5EF4-FFF2-40B4-BE49-F238E27FC236}">
                <a16:creationId xmlns:a16="http://schemas.microsoft.com/office/drawing/2014/main" id="{F165984E-61FD-4502-9634-839E3EEE5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119" y="638786"/>
            <a:ext cx="3384866" cy="225611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Lexus PNG Image for Free Download">
            <a:extLst>
              <a:ext uri="{FF2B5EF4-FFF2-40B4-BE49-F238E27FC236}">
                <a16:creationId xmlns:a16="http://schemas.microsoft.com/office/drawing/2014/main" id="{E2AFB4D6-EB50-4FD0-BA81-9E1A956E1D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81" y="57262"/>
            <a:ext cx="4679238" cy="257114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1D7B2BA4-CC1D-4F90-A19B-5B0FCBD619D3}"/>
              </a:ext>
            </a:extLst>
          </p:cNvPr>
          <p:cNvGrpSpPr/>
          <p:nvPr/>
        </p:nvGrpSpPr>
        <p:grpSpPr>
          <a:xfrm>
            <a:off x="5292330" y="2774749"/>
            <a:ext cx="471170" cy="1038018"/>
            <a:chOff x="1320800" y="4230995"/>
            <a:chExt cx="735329" cy="752290"/>
          </a:xfrm>
        </p:grpSpPr>
        <p:sp>
          <p:nvSpPr>
            <p:cNvPr id="24" name="Arrow: Curved Down 23">
              <a:extLst>
                <a:ext uri="{FF2B5EF4-FFF2-40B4-BE49-F238E27FC236}">
                  <a16:creationId xmlns:a16="http://schemas.microsoft.com/office/drawing/2014/main" id="{B40A5691-FCF4-4720-95EE-ED96F26AB6BA}"/>
                </a:ext>
              </a:extLst>
            </p:cNvPr>
            <p:cNvSpPr/>
            <p:nvPr/>
          </p:nvSpPr>
          <p:spPr>
            <a:xfrm>
              <a:off x="1320800" y="4230995"/>
              <a:ext cx="731520" cy="3269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25" name="Arrow: Curved Up 24">
              <a:extLst>
                <a:ext uri="{FF2B5EF4-FFF2-40B4-BE49-F238E27FC236}">
                  <a16:creationId xmlns:a16="http://schemas.microsoft.com/office/drawing/2014/main" id="{B2DD3850-EF5C-493B-B8ED-DE5B98EC6099}"/>
                </a:ext>
              </a:extLst>
            </p:cNvPr>
            <p:cNvSpPr/>
            <p:nvPr/>
          </p:nvSpPr>
          <p:spPr>
            <a:xfrm>
              <a:off x="1324609" y="4656383"/>
              <a:ext cx="731520" cy="32690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grpSp>
      <p:sp>
        <p:nvSpPr>
          <p:cNvPr id="27" name="Speech Bubble: Rectangle with Corners Rounded 26">
            <a:extLst>
              <a:ext uri="{FF2B5EF4-FFF2-40B4-BE49-F238E27FC236}">
                <a16:creationId xmlns:a16="http://schemas.microsoft.com/office/drawing/2014/main" id="{C44E570E-221C-4547-8267-00F9D48909A1}"/>
              </a:ext>
            </a:extLst>
          </p:cNvPr>
          <p:cNvSpPr/>
          <p:nvPr/>
        </p:nvSpPr>
        <p:spPr>
          <a:xfrm>
            <a:off x="3368450" y="2894899"/>
            <a:ext cx="1675534" cy="758119"/>
          </a:xfrm>
          <a:prstGeom prst="wedgeRoundRectCallout">
            <a:avLst>
              <a:gd name="adj1" fmla="val 70476"/>
              <a:gd name="adj2" fmla="val -16002"/>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800" dirty="0" err="1">
                <a:solidFill>
                  <a:schemeClr val="accent6">
                    <a:lumMod val="75000"/>
                  </a:schemeClr>
                </a:solidFill>
              </a:rPr>
              <a:t>Refactoring</a:t>
            </a:r>
            <a:endParaRPr lang="en-NL" sz="1800" dirty="0">
              <a:solidFill>
                <a:schemeClr val="accent6">
                  <a:lumMod val="75000"/>
                </a:schemeClr>
              </a:solidFill>
            </a:endParaRPr>
          </a:p>
        </p:txBody>
      </p:sp>
      <p:sp>
        <p:nvSpPr>
          <p:cNvPr id="21" name="Title 20">
            <a:extLst>
              <a:ext uri="{FF2B5EF4-FFF2-40B4-BE49-F238E27FC236}">
                <a16:creationId xmlns:a16="http://schemas.microsoft.com/office/drawing/2014/main" id="{D3E52E90-F4B7-4C5E-89AE-AE505F1ECD8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2B3F09B-827E-4B73-A701-AC881F4AB58C}"/>
              </a:ext>
            </a:extLst>
          </p:cNvPr>
          <p:cNvSpPr>
            <a:spLocks noGrp="1"/>
          </p:cNvSpPr>
          <p:nvPr>
            <p:ph type="sldNum" sz="quarter" idx="12"/>
          </p:nvPr>
        </p:nvSpPr>
        <p:spPr/>
        <p:txBody>
          <a:bodyPr/>
          <a:lstStyle/>
          <a:p>
            <a:fld id="{BF590972-BD5A-4E8E-8655-ACB12844DF5C}" type="slidenum">
              <a:rPr lang="en-NL" smtClean="0"/>
              <a:t>36</a:t>
            </a:fld>
            <a:endParaRPr lang="en-NL"/>
          </a:p>
        </p:txBody>
      </p:sp>
    </p:spTree>
    <p:extLst>
      <p:ext uri="{BB962C8B-B14F-4D97-AF65-F5344CB8AC3E}">
        <p14:creationId xmlns:p14="http://schemas.microsoft.com/office/powerpoint/2010/main" val="26317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71C3-E3BC-4FA9-9CE4-0E8CAB32AD28}"/>
              </a:ext>
            </a:extLst>
          </p:cNvPr>
          <p:cNvSpPr>
            <a:spLocks noGrp="1"/>
          </p:cNvSpPr>
          <p:nvPr>
            <p:ph type="title"/>
          </p:nvPr>
        </p:nvSpPr>
        <p:spPr/>
        <p:txBody>
          <a:bodyPr/>
          <a:lstStyle/>
          <a:p>
            <a:r>
              <a:rPr lang="nl-NL" dirty="0"/>
              <a:t>Application Architecture</a:t>
            </a:r>
            <a:endParaRPr lang="en-NL" dirty="0"/>
          </a:p>
        </p:txBody>
      </p:sp>
      <p:sp>
        <p:nvSpPr>
          <p:cNvPr id="4" name="Rectangle: Rounded Corners 3">
            <a:extLst>
              <a:ext uri="{FF2B5EF4-FFF2-40B4-BE49-F238E27FC236}">
                <a16:creationId xmlns:a16="http://schemas.microsoft.com/office/drawing/2014/main" id="{A668038A-E42A-48C9-8883-4EF3E1AD4464}"/>
              </a:ext>
            </a:extLst>
          </p:cNvPr>
          <p:cNvSpPr/>
          <p:nvPr/>
        </p:nvSpPr>
        <p:spPr>
          <a:xfrm>
            <a:off x="3917072" y="2592350"/>
            <a:ext cx="2143125" cy="9941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a:t>Business Logic</a:t>
            </a:r>
            <a:endParaRPr lang="en-NL" sz="1013"/>
          </a:p>
        </p:txBody>
      </p:sp>
      <p:sp>
        <p:nvSpPr>
          <p:cNvPr id="5" name="Rectangle: Rounded Corners 4">
            <a:extLst>
              <a:ext uri="{FF2B5EF4-FFF2-40B4-BE49-F238E27FC236}">
                <a16:creationId xmlns:a16="http://schemas.microsoft.com/office/drawing/2014/main" id="{FD070C50-F9DC-42DE-9DC4-29DD2F69DF5E}"/>
              </a:ext>
            </a:extLst>
          </p:cNvPr>
          <p:cNvSpPr/>
          <p:nvPr/>
        </p:nvSpPr>
        <p:spPr>
          <a:xfrm>
            <a:off x="2829142" y="2592349"/>
            <a:ext cx="888460" cy="9941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API/</a:t>
            </a:r>
          </a:p>
          <a:p>
            <a:pPr algn="ctr"/>
            <a:r>
              <a:rPr lang="nl-NL" sz="1013" dirty="0" err="1"/>
              <a:t>Internal</a:t>
            </a:r>
            <a:r>
              <a:rPr lang="nl-NL" sz="1013" dirty="0"/>
              <a:t> Interface</a:t>
            </a:r>
            <a:endParaRPr lang="en-NL" sz="1013" dirty="0"/>
          </a:p>
        </p:txBody>
      </p:sp>
      <p:sp>
        <p:nvSpPr>
          <p:cNvPr id="6" name="Rectangle: Rounded Corners 5">
            <a:extLst>
              <a:ext uri="{FF2B5EF4-FFF2-40B4-BE49-F238E27FC236}">
                <a16:creationId xmlns:a16="http://schemas.microsoft.com/office/drawing/2014/main" id="{827ED295-0FA3-4407-B5A0-9A30A51C0D11}"/>
              </a:ext>
            </a:extLst>
          </p:cNvPr>
          <p:cNvSpPr/>
          <p:nvPr/>
        </p:nvSpPr>
        <p:spPr>
          <a:xfrm>
            <a:off x="1094744" y="2592349"/>
            <a:ext cx="1058939" cy="9941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Frontend</a:t>
            </a:r>
            <a:r>
              <a:rPr lang="nl-NL" sz="1013" dirty="0"/>
              <a:t> (web, chat, public API)</a:t>
            </a:r>
            <a:endParaRPr lang="en-NL" sz="1013" dirty="0"/>
          </a:p>
        </p:txBody>
      </p:sp>
      <p:sp>
        <p:nvSpPr>
          <p:cNvPr id="7" name="Rectangle: Rounded Corners 6">
            <a:extLst>
              <a:ext uri="{FF2B5EF4-FFF2-40B4-BE49-F238E27FC236}">
                <a16:creationId xmlns:a16="http://schemas.microsoft.com/office/drawing/2014/main" id="{53C71934-5118-4613-9241-4D7C74C0219F}"/>
              </a:ext>
            </a:extLst>
          </p:cNvPr>
          <p:cNvSpPr/>
          <p:nvPr/>
        </p:nvSpPr>
        <p:spPr>
          <a:xfrm>
            <a:off x="4149904" y="3895979"/>
            <a:ext cx="1900237" cy="746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err="1"/>
              <a:t>Persistence</a:t>
            </a:r>
            <a:r>
              <a:rPr lang="nl-NL" sz="1013"/>
              <a:t> </a:t>
            </a:r>
          </a:p>
          <a:p>
            <a:pPr algn="ctr"/>
            <a:r>
              <a:rPr lang="nl-NL" sz="1013"/>
              <a:t>(of state) – </a:t>
            </a:r>
            <a:r>
              <a:rPr lang="nl-NL" sz="1013" err="1"/>
              <a:t>pluggable</a:t>
            </a:r>
            <a:r>
              <a:rPr lang="nl-NL" sz="1013"/>
              <a:t> </a:t>
            </a:r>
            <a:r>
              <a:rPr lang="nl-NL" sz="1013" err="1"/>
              <a:t>persistence</a:t>
            </a:r>
            <a:r>
              <a:rPr lang="nl-NL" sz="1013"/>
              <a:t> providers</a:t>
            </a:r>
            <a:endParaRPr lang="en-NL" sz="1013"/>
          </a:p>
        </p:txBody>
      </p:sp>
      <p:sp>
        <p:nvSpPr>
          <p:cNvPr id="8" name="Rectangle: Rounded Corners 7">
            <a:extLst>
              <a:ext uri="{FF2B5EF4-FFF2-40B4-BE49-F238E27FC236}">
                <a16:creationId xmlns:a16="http://schemas.microsoft.com/office/drawing/2014/main" id="{A431AEFC-9C4F-4900-AD01-8E2757162DAB}"/>
              </a:ext>
            </a:extLst>
          </p:cNvPr>
          <p:cNvSpPr/>
          <p:nvPr/>
        </p:nvSpPr>
        <p:spPr>
          <a:xfrm>
            <a:off x="7590903" y="2592349"/>
            <a:ext cx="888460" cy="994172"/>
          </a:xfrm>
          <a:custGeom>
            <a:avLst/>
            <a:gdLst>
              <a:gd name="connsiteX0" fmla="*/ 0 w 888460"/>
              <a:gd name="connsiteY0" fmla="*/ 148080 h 994172"/>
              <a:gd name="connsiteX1" fmla="*/ 148080 w 888460"/>
              <a:gd name="connsiteY1" fmla="*/ 0 h 994172"/>
              <a:gd name="connsiteX2" fmla="*/ 740380 w 888460"/>
              <a:gd name="connsiteY2" fmla="*/ 0 h 994172"/>
              <a:gd name="connsiteX3" fmla="*/ 888460 w 888460"/>
              <a:gd name="connsiteY3" fmla="*/ 148080 h 994172"/>
              <a:gd name="connsiteX4" fmla="*/ 888460 w 888460"/>
              <a:gd name="connsiteY4" fmla="*/ 846092 h 994172"/>
              <a:gd name="connsiteX5" fmla="*/ 740380 w 888460"/>
              <a:gd name="connsiteY5" fmla="*/ 994172 h 994172"/>
              <a:gd name="connsiteX6" fmla="*/ 148080 w 888460"/>
              <a:gd name="connsiteY6" fmla="*/ 994172 h 994172"/>
              <a:gd name="connsiteX7" fmla="*/ 0 w 888460"/>
              <a:gd name="connsiteY7" fmla="*/ 846092 h 994172"/>
              <a:gd name="connsiteX8" fmla="*/ 0 w 888460"/>
              <a:gd name="connsiteY8" fmla="*/ 148080 h 99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460" h="994172" fill="none" extrusionOk="0">
                <a:moveTo>
                  <a:pt x="0" y="148080"/>
                </a:moveTo>
                <a:cubicBezTo>
                  <a:pt x="4073" y="72648"/>
                  <a:pt x="66315" y="-12659"/>
                  <a:pt x="148080" y="0"/>
                </a:cubicBezTo>
                <a:cubicBezTo>
                  <a:pt x="384346" y="6170"/>
                  <a:pt x="504530" y="17072"/>
                  <a:pt x="740380" y="0"/>
                </a:cubicBezTo>
                <a:cubicBezTo>
                  <a:pt x="810201" y="1010"/>
                  <a:pt x="882178" y="66554"/>
                  <a:pt x="888460" y="148080"/>
                </a:cubicBezTo>
                <a:cubicBezTo>
                  <a:pt x="886455" y="449481"/>
                  <a:pt x="904081" y="580536"/>
                  <a:pt x="888460" y="846092"/>
                </a:cubicBezTo>
                <a:cubicBezTo>
                  <a:pt x="903014" y="914274"/>
                  <a:pt x="813128" y="990205"/>
                  <a:pt x="740380" y="994172"/>
                </a:cubicBezTo>
                <a:cubicBezTo>
                  <a:pt x="471326" y="980022"/>
                  <a:pt x="342077" y="968201"/>
                  <a:pt x="148080" y="994172"/>
                </a:cubicBezTo>
                <a:cubicBezTo>
                  <a:pt x="67577" y="997049"/>
                  <a:pt x="3583" y="931750"/>
                  <a:pt x="0" y="846092"/>
                </a:cubicBezTo>
                <a:cubicBezTo>
                  <a:pt x="1520" y="699712"/>
                  <a:pt x="26096" y="491836"/>
                  <a:pt x="0" y="148080"/>
                </a:cubicBezTo>
                <a:close/>
              </a:path>
              <a:path w="888460" h="994172" stroke="0" extrusionOk="0">
                <a:moveTo>
                  <a:pt x="0" y="148080"/>
                </a:moveTo>
                <a:cubicBezTo>
                  <a:pt x="-9097" y="61144"/>
                  <a:pt x="57652" y="-8280"/>
                  <a:pt x="148080" y="0"/>
                </a:cubicBezTo>
                <a:cubicBezTo>
                  <a:pt x="400267" y="27011"/>
                  <a:pt x="561321" y="-879"/>
                  <a:pt x="740380" y="0"/>
                </a:cubicBezTo>
                <a:cubicBezTo>
                  <a:pt x="811891" y="12033"/>
                  <a:pt x="887325" y="62719"/>
                  <a:pt x="888460" y="148080"/>
                </a:cubicBezTo>
                <a:cubicBezTo>
                  <a:pt x="886982" y="375583"/>
                  <a:pt x="891600" y="663858"/>
                  <a:pt x="888460" y="846092"/>
                </a:cubicBezTo>
                <a:cubicBezTo>
                  <a:pt x="874154" y="935312"/>
                  <a:pt x="825059" y="997114"/>
                  <a:pt x="740380" y="994172"/>
                </a:cubicBezTo>
                <a:cubicBezTo>
                  <a:pt x="465125" y="964874"/>
                  <a:pt x="357005" y="994141"/>
                  <a:pt x="148080" y="994172"/>
                </a:cubicBezTo>
                <a:cubicBezTo>
                  <a:pt x="71363" y="993104"/>
                  <a:pt x="-3780" y="931868"/>
                  <a:pt x="0" y="846092"/>
                </a:cubicBezTo>
                <a:cubicBezTo>
                  <a:pt x="-15204" y="584184"/>
                  <a:pt x="7069" y="389810"/>
                  <a:pt x="0" y="148080"/>
                </a:cubicBezTo>
                <a:close/>
              </a:path>
            </a:pathLst>
          </a:custGeom>
          <a:ln>
            <a:prstDash val="dash"/>
            <a:extLst>
              <a:ext uri="{C807C97D-BFC1-408E-A445-0C87EB9F89A2}">
                <ask:lineSketchStyleProps xmlns:ask="http://schemas.microsoft.com/office/drawing/2018/sketchyshapes" sd="2489513004">
                  <a:prstGeom prst="round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013" dirty="0" err="1"/>
              <a:t>Internal</a:t>
            </a:r>
            <a:r>
              <a:rPr lang="nl-NL" sz="1013" dirty="0"/>
              <a:t> &amp; External Systems Systems</a:t>
            </a:r>
            <a:endParaRPr lang="en-NL" sz="1013" dirty="0"/>
          </a:p>
        </p:txBody>
      </p:sp>
      <p:cxnSp>
        <p:nvCxnSpPr>
          <p:cNvPr id="10" name="Straight Arrow Connector 9">
            <a:extLst>
              <a:ext uri="{FF2B5EF4-FFF2-40B4-BE49-F238E27FC236}">
                <a16:creationId xmlns:a16="http://schemas.microsoft.com/office/drawing/2014/main" id="{06F49952-5F12-4AC9-8C7D-C4D5D8A00151}"/>
              </a:ext>
            </a:extLst>
          </p:cNvPr>
          <p:cNvCxnSpPr>
            <a:stCxn id="4" idx="3"/>
          </p:cNvCxnSpPr>
          <p:nvPr/>
        </p:nvCxnSpPr>
        <p:spPr>
          <a:xfrm flipV="1">
            <a:off x="6060197" y="2890306"/>
            <a:ext cx="1530705" cy="199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B240EA51-0C5B-4824-9771-14598935644B}"/>
              </a:ext>
            </a:extLst>
          </p:cNvPr>
          <p:cNvSpPr/>
          <p:nvPr/>
        </p:nvSpPr>
        <p:spPr>
          <a:xfrm>
            <a:off x="6050141" y="3236119"/>
            <a:ext cx="1550608" cy="128588"/>
          </a:xfrm>
          <a:custGeom>
            <a:avLst/>
            <a:gdLst>
              <a:gd name="connsiteX0" fmla="*/ 0 w 2067477"/>
              <a:gd name="connsiteY0" fmla="*/ 0 h 171450"/>
              <a:gd name="connsiteX1" fmla="*/ 2066925 w 2067477"/>
              <a:gd name="connsiteY1" fmla="*/ 114300 h 171450"/>
              <a:gd name="connsiteX2" fmla="*/ 161925 w 2067477"/>
              <a:gd name="connsiteY2" fmla="*/ 171450 h 171450"/>
            </a:gdLst>
            <a:ahLst/>
            <a:cxnLst>
              <a:cxn ang="0">
                <a:pos x="connsiteX0" y="connsiteY0"/>
              </a:cxn>
              <a:cxn ang="0">
                <a:pos x="connsiteX1" y="connsiteY1"/>
              </a:cxn>
              <a:cxn ang="0">
                <a:pos x="connsiteX2" y="connsiteY2"/>
              </a:cxn>
            </a:cxnLst>
            <a:rect l="l" t="t" r="r" b="b"/>
            <a:pathLst>
              <a:path w="2067477" h="171450">
                <a:moveTo>
                  <a:pt x="0" y="0"/>
                </a:moveTo>
                <a:cubicBezTo>
                  <a:pt x="1019969" y="42862"/>
                  <a:pt x="2039938" y="85725"/>
                  <a:pt x="2066925" y="114300"/>
                </a:cubicBezTo>
                <a:cubicBezTo>
                  <a:pt x="2093913" y="142875"/>
                  <a:pt x="1127919" y="157162"/>
                  <a:pt x="161925" y="17145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23" name="Rectangle: Rounded Corners 22">
            <a:extLst>
              <a:ext uri="{FF2B5EF4-FFF2-40B4-BE49-F238E27FC236}">
                <a16:creationId xmlns:a16="http://schemas.microsoft.com/office/drawing/2014/main" id="{C57583B3-56C3-410E-AF53-50616A145153}"/>
              </a:ext>
            </a:extLst>
          </p:cNvPr>
          <p:cNvSpPr/>
          <p:nvPr/>
        </p:nvSpPr>
        <p:spPr>
          <a:xfrm>
            <a:off x="2811168" y="1193068"/>
            <a:ext cx="888460" cy="994172"/>
          </a:xfrm>
          <a:custGeom>
            <a:avLst/>
            <a:gdLst>
              <a:gd name="connsiteX0" fmla="*/ 0 w 888460"/>
              <a:gd name="connsiteY0" fmla="*/ 148080 h 994172"/>
              <a:gd name="connsiteX1" fmla="*/ 148080 w 888460"/>
              <a:gd name="connsiteY1" fmla="*/ 0 h 994172"/>
              <a:gd name="connsiteX2" fmla="*/ 740380 w 888460"/>
              <a:gd name="connsiteY2" fmla="*/ 0 h 994172"/>
              <a:gd name="connsiteX3" fmla="*/ 888460 w 888460"/>
              <a:gd name="connsiteY3" fmla="*/ 148080 h 994172"/>
              <a:gd name="connsiteX4" fmla="*/ 888460 w 888460"/>
              <a:gd name="connsiteY4" fmla="*/ 846092 h 994172"/>
              <a:gd name="connsiteX5" fmla="*/ 740380 w 888460"/>
              <a:gd name="connsiteY5" fmla="*/ 994172 h 994172"/>
              <a:gd name="connsiteX6" fmla="*/ 148080 w 888460"/>
              <a:gd name="connsiteY6" fmla="*/ 994172 h 994172"/>
              <a:gd name="connsiteX7" fmla="*/ 0 w 888460"/>
              <a:gd name="connsiteY7" fmla="*/ 846092 h 994172"/>
              <a:gd name="connsiteX8" fmla="*/ 0 w 888460"/>
              <a:gd name="connsiteY8" fmla="*/ 148080 h 99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460" h="994172" fill="none" extrusionOk="0">
                <a:moveTo>
                  <a:pt x="0" y="148080"/>
                </a:moveTo>
                <a:cubicBezTo>
                  <a:pt x="4073" y="72648"/>
                  <a:pt x="66315" y="-12659"/>
                  <a:pt x="148080" y="0"/>
                </a:cubicBezTo>
                <a:cubicBezTo>
                  <a:pt x="384346" y="6170"/>
                  <a:pt x="504530" y="17072"/>
                  <a:pt x="740380" y="0"/>
                </a:cubicBezTo>
                <a:cubicBezTo>
                  <a:pt x="810201" y="1010"/>
                  <a:pt x="882178" y="66554"/>
                  <a:pt x="888460" y="148080"/>
                </a:cubicBezTo>
                <a:cubicBezTo>
                  <a:pt x="886455" y="449481"/>
                  <a:pt x="904081" y="580536"/>
                  <a:pt x="888460" y="846092"/>
                </a:cubicBezTo>
                <a:cubicBezTo>
                  <a:pt x="903014" y="914274"/>
                  <a:pt x="813128" y="990205"/>
                  <a:pt x="740380" y="994172"/>
                </a:cubicBezTo>
                <a:cubicBezTo>
                  <a:pt x="471326" y="980022"/>
                  <a:pt x="342077" y="968201"/>
                  <a:pt x="148080" y="994172"/>
                </a:cubicBezTo>
                <a:cubicBezTo>
                  <a:pt x="67577" y="997049"/>
                  <a:pt x="3583" y="931750"/>
                  <a:pt x="0" y="846092"/>
                </a:cubicBezTo>
                <a:cubicBezTo>
                  <a:pt x="1520" y="699712"/>
                  <a:pt x="26096" y="491836"/>
                  <a:pt x="0" y="148080"/>
                </a:cubicBezTo>
                <a:close/>
              </a:path>
              <a:path w="888460" h="994172" stroke="0" extrusionOk="0">
                <a:moveTo>
                  <a:pt x="0" y="148080"/>
                </a:moveTo>
                <a:cubicBezTo>
                  <a:pt x="-9097" y="61144"/>
                  <a:pt x="57652" y="-8280"/>
                  <a:pt x="148080" y="0"/>
                </a:cubicBezTo>
                <a:cubicBezTo>
                  <a:pt x="400267" y="27011"/>
                  <a:pt x="561321" y="-879"/>
                  <a:pt x="740380" y="0"/>
                </a:cubicBezTo>
                <a:cubicBezTo>
                  <a:pt x="811891" y="12033"/>
                  <a:pt x="887325" y="62719"/>
                  <a:pt x="888460" y="148080"/>
                </a:cubicBezTo>
                <a:cubicBezTo>
                  <a:pt x="886982" y="375583"/>
                  <a:pt x="891600" y="663858"/>
                  <a:pt x="888460" y="846092"/>
                </a:cubicBezTo>
                <a:cubicBezTo>
                  <a:pt x="874154" y="935312"/>
                  <a:pt x="825059" y="997114"/>
                  <a:pt x="740380" y="994172"/>
                </a:cubicBezTo>
                <a:cubicBezTo>
                  <a:pt x="465125" y="964874"/>
                  <a:pt x="357005" y="994141"/>
                  <a:pt x="148080" y="994172"/>
                </a:cubicBezTo>
                <a:cubicBezTo>
                  <a:pt x="71363" y="993104"/>
                  <a:pt x="-3780" y="931868"/>
                  <a:pt x="0" y="846092"/>
                </a:cubicBezTo>
                <a:cubicBezTo>
                  <a:pt x="-15204" y="584184"/>
                  <a:pt x="7069" y="389810"/>
                  <a:pt x="0" y="148080"/>
                </a:cubicBezTo>
                <a:close/>
              </a:path>
            </a:pathLst>
          </a:custGeom>
          <a:ln>
            <a:prstDash val="dash"/>
            <a:extLst>
              <a:ext uri="{C807C97D-BFC1-408E-A445-0C87EB9F89A2}">
                <ask:lineSketchStyleProps xmlns:ask="http://schemas.microsoft.com/office/drawing/2018/sketchyshapes" sd="2489513004">
                  <a:prstGeom prst="round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013" dirty="0" err="1"/>
              <a:t>Internal</a:t>
            </a:r>
            <a:r>
              <a:rPr lang="nl-NL" sz="1013" dirty="0"/>
              <a:t> Systems</a:t>
            </a:r>
            <a:endParaRPr lang="en-NL" sz="1013" dirty="0"/>
          </a:p>
        </p:txBody>
      </p:sp>
      <p:sp>
        <p:nvSpPr>
          <p:cNvPr id="24" name="Rectangle: Rounded Corners 23">
            <a:extLst>
              <a:ext uri="{FF2B5EF4-FFF2-40B4-BE49-F238E27FC236}">
                <a16:creationId xmlns:a16="http://schemas.microsoft.com/office/drawing/2014/main" id="{F4FF2E61-B9BD-4649-9C9F-8560C7D93691}"/>
              </a:ext>
            </a:extLst>
          </p:cNvPr>
          <p:cNvSpPr/>
          <p:nvPr/>
        </p:nvSpPr>
        <p:spPr>
          <a:xfrm>
            <a:off x="1140501" y="1193068"/>
            <a:ext cx="888460" cy="994172"/>
          </a:xfrm>
          <a:custGeom>
            <a:avLst/>
            <a:gdLst>
              <a:gd name="connsiteX0" fmla="*/ 0 w 888460"/>
              <a:gd name="connsiteY0" fmla="*/ 148080 h 994172"/>
              <a:gd name="connsiteX1" fmla="*/ 148080 w 888460"/>
              <a:gd name="connsiteY1" fmla="*/ 0 h 994172"/>
              <a:gd name="connsiteX2" fmla="*/ 740380 w 888460"/>
              <a:gd name="connsiteY2" fmla="*/ 0 h 994172"/>
              <a:gd name="connsiteX3" fmla="*/ 888460 w 888460"/>
              <a:gd name="connsiteY3" fmla="*/ 148080 h 994172"/>
              <a:gd name="connsiteX4" fmla="*/ 888460 w 888460"/>
              <a:gd name="connsiteY4" fmla="*/ 846092 h 994172"/>
              <a:gd name="connsiteX5" fmla="*/ 740380 w 888460"/>
              <a:gd name="connsiteY5" fmla="*/ 994172 h 994172"/>
              <a:gd name="connsiteX6" fmla="*/ 148080 w 888460"/>
              <a:gd name="connsiteY6" fmla="*/ 994172 h 994172"/>
              <a:gd name="connsiteX7" fmla="*/ 0 w 888460"/>
              <a:gd name="connsiteY7" fmla="*/ 846092 h 994172"/>
              <a:gd name="connsiteX8" fmla="*/ 0 w 888460"/>
              <a:gd name="connsiteY8" fmla="*/ 148080 h 99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460" h="994172" fill="none" extrusionOk="0">
                <a:moveTo>
                  <a:pt x="0" y="148080"/>
                </a:moveTo>
                <a:cubicBezTo>
                  <a:pt x="4073" y="72648"/>
                  <a:pt x="66315" y="-12659"/>
                  <a:pt x="148080" y="0"/>
                </a:cubicBezTo>
                <a:cubicBezTo>
                  <a:pt x="384346" y="6170"/>
                  <a:pt x="504530" y="17072"/>
                  <a:pt x="740380" y="0"/>
                </a:cubicBezTo>
                <a:cubicBezTo>
                  <a:pt x="810201" y="1010"/>
                  <a:pt x="882178" y="66554"/>
                  <a:pt x="888460" y="148080"/>
                </a:cubicBezTo>
                <a:cubicBezTo>
                  <a:pt x="886455" y="449481"/>
                  <a:pt x="904081" y="580536"/>
                  <a:pt x="888460" y="846092"/>
                </a:cubicBezTo>
                <a:cubicBezTo>
                  <a:pt x="903014" y="914274"/>
                  <a:pt x="813128" y="990205"/>
                  <a:pt x="740380" y="994172"/>
                </a:cubicBezTo>
                <a:cubicBezTo>
                  <a:pt x="471326" y="980022"/>
                  <a:pt x="342077" y="968201"/>
                  <a:pt x="148080" y="994172"/>
                </a:cubicBezTo>
                <a:cubicBezTo>
                  <a:pt x="67577" y="997049"/>
                  <a:pt x="3583" y="931750"/>
                  <a:pt x="0" y="846092"/>
                </a:cubicBezTo>
                <a:cubicBezTo>
                  <a:pt x="1520" y="699712"/>
                  <a:pt x="26096" y="491836"/>
                  <a:pt x="0" y="148080"/>
                </a:cubicBezTo>
                <a:close/>
              </a:path>
              <a:path w="888460" h="994172" stroke="0" extrusionOk="0">
                <a:moveTo>
                  <a:pt x="0" y="148080"/>
                </a:moveTo>
                <a:cubicBezTo>
                  <a:pt x="-9097" y="61144"/>
                  <a:pt x="57652" y="-8280"/>
                  <a:pt x="148080" y="0"/>
                </a:cubicBezTo>
                <a:cubicBezTo>
                  <a:pt x="400267" y="27011"/>
                  <a:pt x="561321" y="-879"/>
                  <a:pt x="740380" y="0"/>
                </a:cubicBezTo>
                <a:cubicBezTo>
                  <a:pt x="811891" y="12033"/>
                  <a:pt x="887325" y="62719"/>
                  <a:pt x="888460" y="148080"/>
                </a:cubicBezTo>
                <a:cubicBezTo>
                  <a:pt x="886982" y="375583"/>
                  <a:pt x="891600" y="663858"/>
                  <a:pt x="888460" y="846092"/>
                </a:cubicBezTo>
                <a:cubicBezTo>
                  <a:pt x="874154" y="935312"/>
                  <a:pt x="825059" y="997114"/>
                  <a:pt x="740380" y="994172"/>
                </a:cubicBezTo>
                <a:cubicBezTo>
                  <a:pt x="465125" y="964874"/>
                  <a:pt x="357005" y="994141"/>
                  <a:pt x="148080" y="994172"/>
                </a:cubicBezTo>
                <a:cubicBezTo>
                  <a:pt x="71363" y="993104"/>
                  <a:pt x="-3780" y="931868"/>
                  <a:pt x="0" y="846092"/>
                </a:cubicBezTo>
                <a:cubicBezTo>
                  <a:pt x="-15204" y="584184"/>
                  <a:pt x="7069" y="389810"/>
                  <a:pt x="0" y="148080"/>
                </a:cubicBezTo>
                <a:close/>
              </a:path>
            </a:pathLst>
          </a:custGeom>
          <a:ln>
            <a:prstDash val="dash"/>
            <a:extLst>
              <a:ext uri="{C807C97D-BFC1-408E-A445-0C87EB9F89A2}">
                <ask:lineSketchStyleProps xmlns:ask="http://schemas.microsoft.com/office/drawing/2018/sketchyshapes" sd="2489513004">
                  <a:prstGeom prst="round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013" err="1"/>
              <a:t>External</a:t>
            </a:r>
            <a:r>
              <a:rPr lang="nl-NL" sz="1013"/>
              <a:t> Systems</a:t>
            </a:r>
            <a:endParaRPr lang="en-NL" sz="1013"/>
          </a:p>
        </p:txBody>
      </p:sp>
      <p:cxnSp>
        <p:nvCxnSpPr>
          <p:cNvPr id="26" name="Straight Arrow Connector 25">
            <a:extLst>
              <a:ext uri="{FF2B5EF4-FFF2-40B4-BE49-F238E27FC236}">
                <a16:creationId xmlns:a16="http://schemas.microsoft.com/office/drawing/2014/main" id="{19806293-42EA-4BB9-AABB-5FB5F654E8B8}"/>
              </a:ext>
            </a:extLst>
          </p:cNvPr>
          <p:cNvCxnSpPr>
            <a:stCxn id="23" idx="2"/>
            <a:endCxn id="5" idx="0"/>
          </p:cNvCxnSpPr>
          <p:nvPr/>
        </p:nvCxnSpPr>
        <p:spPr>
          <a:xfrm>
            <a:off x="3255397" y="2187240"/>
            <a:ext cx="17975" cy="405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3C3D329-59CF-4C20-8BDB-450B0E51A0E1}"/>
              </a:ext>
            </a:extLst>
          </p:cNvPr>
          <p:cNvCxnSpPr>
            <a:stCxn id="24" idx="2"/>
            <a:endCxn id="6" idx="0"/>
          </p:cNvCxnSpPr>
          <p:nvPr/>
        </p:nvCxnSpPr>
        <p:spPr>
          <a:xfrm>
            <a:off x="1584732" y="2187239"/>
            <a:ext cx="39482" cy="405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9F00377-795C-4143-804F-B0C7B65AE584}"/>
              </a:ext>
            </a:extLst>
          </p:cNvPr>
          <p:cNvCxnSpPr>
            <a:stCxn id="6" idx="3"/>
          </p:cNvCxnSpPr>
          <p:nvPr/>
        </p:nvCxnSpPr>
        <p:spPr>
          <a:xfrm flipV="1">
            <a:off x="2153683" y="2989871"/>
            <a:ext cx="692192" cy="99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E335058C-5C06-4D0A-A2F6-5DD1106774F5}"/>
              </a:ext>
            </a:extLst>
          </p:cNvPr>
          <p:cNvSpPr/>
          <p:nvPr/>
        </p:nvSpPr>
        <p:spPr>
          <a:xfrm>
            <a:off x="2135366" y="3221832"/>
            <a:ext cx="743860" cy="121444"/>
          </a:xfrm>
          <a:custGeom>
            <a:avLst/>
            <a:gdLst>
              <a:gd name="connsiteX0" fmla="*/ 0 w 991813"/>
              <a:gd name="connsiteY0" fmla="*/ 0 h 161925"/>
              <a:gd name="connsiteX1" fmla="*/ 990600 w 991813"/>
              <a:gd name="connsiteY1" fmla="*/ 9525 h 161925"/>
              <a:gd name="connsiteX2" fmla="*/ 161925 w 991813"/>
              <a:gd name="connsiteY2" fmla="*/ 161925 h 161925"/>
            </a:gdLst>
            <a:ahLst/>
            <a:cxnLst>
              <a:cxn ang="0">
                <a:pos x="connsiteX0" y="connsiteY0"/>
              </a:cxn>
              <a:cxn ang="0">
                <a:pos x="connsiteX1" y="connsiteY1"/>
              </a:cxn>
              <a:cxn ang="0">
                <a:pos x="connsiteX2" y="connsiteY2"/>
              </a:cxn>
            </a:cxnLst>
            <a:rect l="l" t="t" r="r" b="b"/>
            <a:pathLst>
              <a:path w="991813" h="161925">
                <a:moveTo>
                  <a:pt x="0" y="0"/>
                </a:moveTo>
                <a:lnTo>
                  <a:pt x="990600" y="9525"/>
                </a:lnTo>
                <a:cubicBezTo>
                  <a:pt x="1017587" y="36512"/>
                  <a:pt x="589756" y="99218"/>
                  <a:pt x="161925" y="16192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NL" sz="1013"/>
          </a:p>
        </p:txBody>
      </p:sp>
      <p:cxnSp>
        <p:nvCxnSpPr>
          <p:cNvPr id="32" name="Straight Arrow Connector 31">
            <a:extLst>
              <a:ext uri="{FF2B5EF4-FFF2-40B4-BE49-F238E27FC236}">
                <a16:creationId xmlns:a16="http://schemas.microsoft.com/office/drawing/2014/main" id="{5C9AE339-3CAA-4F88-8F0C-F0A6E3947CE8}"/>
              </a:ext>
            </a:extLst>
          </p:cNvPr>
          <p:cNvCxnSpPr>
            <a:cxnSpLocks/>
            <a:endCxn id="4" idx="1"/>
          </p:cNvCxnSpPr>
          <p:nvPr/>
        </p:nvCxnSpPr>
        <p:spPr>
          <a:xfrm flipV="1">
            <a:off x="3664411" y="3089436"/>
            <a:ext cx="252662" cy="36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D6DC23-96F8-4B1E-9CFE-78227FEE8451}"/>
              </a:ext>
            </a:extLst>
          </p:cNvPr>
          <p:cNvCxnSpPr>
            <a:cxnSpLocks/>
            <a:endCxn id="7" idx="0"/>
          </p:cNvCxnSpPr>
          <p:nvPr/>
        </p:nvCxnSpPr>
        <p:spPr>
          <a:xfrm flipH="1">
            <a:off x="5100022" y="3586522"/>
            <a:ext cx="125015" cy="309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DCD3442-19BF-4C1F-8201-D11F5A4958BF}"/>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9" name="Slide Number Placeholder 8">
            <a:extLst>
              <a:ext uri="{FF2B5EF4-FFF2-40B4-BE49-F238E27FC236}">
                <a16:creationId xmlns:a16="http://schemas.microsoft.com/office/drawing/2014/main" id="{9AA58BCC-3078-43C2-B5B0-317465FF3F90}"/>
              </a:ext>
            </a:extLst>
          </p:cNvPr>
          <p:cNvSpPr>
            <a:spLocks noGrp="1"/>
          </p:cNvSpPr>
          <p:nvPr>
            <p:ph type="sldNum" sz="quarter" idx="12"/>
          </p:nvPr>
        </p:nvSpPr>
        <p:spPr/>
        <p:txBody>
          <a:bodyPr/>
          <a:lstStyle/>
          <a:p>
            <a:fld id="{BF590972-BD5A-4E8E-8655-ACB12844DF5C}" type="slidenum">
              <a:rPr lang="en-NL" smtClean="0"/>
              <a:t>37</a:t>
            </a:fld>
            <a:endParaRPr lang="en-NL"/>
          </a:p>
        </p:txBody>
      </p:sp>
    </p:spTree>
    <p:extLst>
      <p:ext uri="{BB962C8B-B14F-4D97-AF65-F5344CB8AC3E}">
        <p14:creationId xmlns:p14="http://schemas.microsoft.com/office/powerpoint/2010/main" val="292739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23" grpId="0" animBg="1"/>
      <p:bldP spid="24" grpId="0" animBg="1"/>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730C-0611-4A70-B03F-0746B80A458F}"/>
              </a:ext>
            </a:extLst>
          </p:cNvPr>
          <p:cNvSpPr>
            <a:spLocks noGrp="1"/>
          </p:cNvSpPr>
          <p:nvPr>
            <p:ph type="title"/>
          </p:nvPr>
        </p:nvSpPr>
        <p:spPr/>
        <p:txBody>
          <a:bodyPr/>
          <a:lstStyle/>
          <a:p>
            <a:r>
              <a:rPr lang="en-US" dirty="0"/>
              <a:t>Refactoring towards Clean Professional Code</a:t>
            </a:r>
          </a:p>
        </p:txBody>
      </p:sp>
      <p:sp>
        <p:nvSpPr>
          <p:cNvPr id="3" name="Content Placeholder 2">
            <a:extLst>
              <a:ext uri="{FF2B5EF4-FFF2-40B4-BE49-F238E27FC236}">
                <a16:creationId xmlns:a16="http://schemas.microsoft.com/office/drawing/2014/main" id="{47E90C0F-562F-402F-A362-AE2E8B5FCD9F}"/>
              </a:ext>
            </a:extLst>
          </p:cNvPr>
          <p:cNvSpPr>
            <a:spLocks noGrp="1"/>
          </p:cNvSpPr>
          <p:nvPr>
            <p:ph idx="1"/>
          </p:nvPr>
        </p:nvSpPr>
        <p:spPr>
          <a:xfrm>
            <a:off x="720003" y="936000"/>
            <a:ext cx="7435629" cy="3780000"/>
          </a:xfrm>
        </p:spPr>
        <p:txBody>
          <a:bodyPr/>
          <a:lstStyle/>
          <a:p>
            <a:r>
              <a:rPr lang="en-US" dirty="0"/>
              <a:t>Compliance with</a:t>
            </a:r>
            <a:br>
              <a:rPr lang="en-US" dirty="0"/>
            </a:br>
            <a:r>
              <a:rPr lang="en-US" dirty="0"/>
              <a:t>coding standards</a:t>
            </a:r>
          </a:p>
          <a:p>
            <a:r>
              <a:rPr lang="en-US" dirty="0"/>
              <a:t>Reducing complexity</a:t>
            </a:r>
          </a:p>
          <a:p>
            <a:r>
              <a:rPr lang="en-US" dirty="0"/>
              <a:t>Increasing readability</a:t>
            </a:r>
          </a:p>
          <a:p>
            <a:r>
              <a:rPr lang="en-US" dirty="0"/>
              <a:t>Testable &amp; test coverage</a:t>
            </a:r>
          </a:p>
          <a:p>
            <a:r>
              <a:rPr lang="en-US" dirty="0"/>
              <a:t>Operable</a:t>
            </a:r>
          </a:p>
          <a:p>
            <a:pPr lvl="1"/>
            <a:r>
              <a:rPr lang="en-US" dirty="0"/>
              <a:t>logging</a:t>
            </a:r>
          </a:p>
          <a:p>
            <a:pPr lvl="1"/>
            <a:r>
              <a:rPr lang="en-US" dirty="0"/>
              <a:t>metrics</a:t>
            </a:r>
          </a:p>
          <a:p>
            <a:pPr lvl="1"/>
            <a:r>
              <a:rPr lang="en-US" dirty="0"/>
              <a:t>configuration settings</a:t>
            </a:r>
          </a:p>
          <a:p>
            <a:r>
              <a:rPr lang="en-US" dirty="0"/>
              <a:t>Life cycle management of technology stack &amp;</a:t>
            </a:r>
            <a:br>
              <a:rPr lang="en-US" dirty="0"/>
            </a:br>
            <a:r>
              <a:rPr lang="en-US" dirty="0"/>
              <a:t>technical debt </a:t>
            </a:r>
          </a:p>
          <a:p>
            <a:endParaRPr lang="en-US" dirty="0"/>
          </a:p>
          <a:p>
            <a:r>
              <a:rPr lang="en-US" dirty="0"/>
              <a:t>Needed: Local build pipeline and runtime environment to quickly and frequently do </a:t>
            </a:r>
            <a:br>
              <a:rPr lang="en-US" dirty="0"/>
            </a:br>
            <a:r>
              <a:rPr lang="en-US" dirty="0"/>
              <a:t>code analysis, pull &amp; merge from master, build &amp; automated test</a:t>
            </a:r>
          </a:p>
          <a:p>
            <a:pPr marL="0" indent="0">
              <a:buNone/>
            </a:pPr>
            <a:endParaRPr lang="en-US" dirty="0"/>
          </a:p>
        </p:txBody>
      </p:sp>
      <p:sp>
        <p:nvSpPr>
          <p:cNvPr id="4" name="Footer Placeholder 3">
            <a:extLst>
              <a:ext uri="{FF2B5EF4-FFF2-40B4-BE49-F238E27FC236}">
                <a16:creationId xmlns:a16="http://schemas.microsoft.com/office/drawing/2014/main" id="{8BF5D69B-C77D-4E8E-8B7F-24517B153BD4}"/>
              </a:ext>
            </a:extLst>
          </p:cNvPr>
          <p:cNvSpPr>
            <a:spLocks noGrp="1"/>
          </p:cNvSpPr>
          <p:nvPr>
            <p:ph type="ftr" sz="quarter" idx="11"/>
          </p:nvPr>
        </p:nvSpPr>
        <p:spPr/>
        <p:txBody>
          <a:bodyPr/>
          <a:lstStyle/>
          <a:p>
            <a:r>
              <a:rPr lang="en-US"/>
              <a:t>Software Engineering as the Next Level Up from Programming | APAC GB Tour 2021</a:t>
            </a:r>
            <a:endParaRPr lang="en-NL"/>
          </a:p>
        </p:txBody>
      </p:sp>
      <p:grpSp>
        <p:nvGrpSpPr>
          <p:cNvPr id="5" name="Group 4">
            <a:extLst>
              <a:ext uri="{FF2B5EF4-FFF2-40B4-BE49-F238E27FC236}">
                <a16:creationId xmlns:a16="http://schemas.microsoft.com/office/drawing/2014/main" id="{11635833-C9E6-497A-B70F-23F253C67F48}"/>
              </a:ext>
            </a:extLst>
          </p:cNvPr>
          <p:cNvGrpSpPr/>
          <p:nvPr/>
        </p:nvGrpSpPr>
        <p:grpSpPr>
          <a:xfrm>
            <a:off x="5571197" y="1843977"/>
            <a:ext cx="471170" cy="1038018"/>
            <a:chOff x="1320800" y="4230995"/>
            <a:chExt cx="735329" cy="752290"/>
          </a:xfrm>
        </p:grpSpPr>
        <p:sp>
          <p:nvSpPr>
            <p:cNvPr id="6" name="Arrow: Curved Down 5">
              <a:extLst>
                <a:ext uri="{FF2B5EF4-FFF2-40B4-BE49-F238E27FC236}">
                  <a16:creationId xmlns:a16="http://schemas.microsoft.com/office/drawing/2014/main" id="{7AA0AF63-F19A-40B3-9ECD-22609AD107F6}"/>
                </a:ext>
              </a:extLst>
            </p:cNvPr>
            <p:cNvSpPr/>
            <p:nvPr/>
          </p:nvSpPr>
          <p:spPr>
            <a:xfrm>
              <a:off x="1320800" y="4230995"/>
              <a:ext cx="731520" cy="3269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7" name="Arrow: Curved Up 6">
              <a:extLst>
                <a:ext uri="{FF2B5EF4-FFF2-40B4-BE49-F238E27FC236}">
                  <a16:creationId xmlns:a16="http://schemas.microsoft.com/office/drawing/2014/main" id="{00EC3FC7-60AE-47FE-A9DF-87329D38CD1E}"/>
                </a:ext>
              </a:extLst>
            </p:cNvPr>
            <p:cNvSpPr/>
            <p:nvPr/>
          </p:nvSpPr>
          <p:spPr>
            <a:xfrm>
              <a:off x="1324609" y="4656383"/>
              <a:ext cx="731520" cy="32690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grpSp>
      <p:sp>
        <p:nvSpPr>
          <p:cNvPr id="9" name="Rectangle 8">
            <a:extLst>
              <a:ext uri="{FF2B5EF4-FFF2-40B4-BE49-F238E27FC236}">
                <a16:creationId xmlns:a16="http://schemas.microsoft.com/office/drawing/2014/main" id="{816073AC-74B6-4C42-89B5-8E08C1CBDEED}"/>
              </a:ext>
            </a:extLst>
          </p:cNvPr>
          <p:cNvSpPr/>
          <p:nvPr/>
        </p:nvSpPr>
        <p:spPr>
          <a:xfrm>
            <a:off x="6237782" y="2029613"/>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Working</a:t>
            </a:r>
            <a:r>
              <a:rPr lang="nl-NL" sz="1013" dirty="0"/>
              <a:t> Software</a:t>
            </a:r>
            <a:endParaRPr lang="en-NL" sz="1013" dirty="0"/>
          </a:p>
        </p:txBody>
      </p:sp>
      <p:sp>
        <p:nvSpPr>
          <p:cNvPr id="10" name="Rectangle 9">
            <a:extLst>
              <a:ext uri="{FF2B5EF4-FFF2-40B4-BE49-F238E27FC236}">
                <a16:creationId xmlns:a16="http://schemas.microsoft.com/office/drawing/2014/main" id="{90BA52FA-0292-4C4C-A913-34E59C210691}"/>
              </a:ext>
            </a:extLst>
          </p:cNvPr>
          <p:cNvSpPr/>
          <p:nvPr/>
        </p:nvSpPr>
        <p:spPr>
          <a:xfrm>
            <a:off x="6237782" y="1514118"/>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cxnSp>
        <p:nvCxnSpPr>
          <p:cNvPr id="11" name="Straight Connector 10">
            <a:extLst>
              <a:ext uri="{FF2B5EF4-FFF2-40B4-BE49-F238E27FC236}">
                <a16:creationId xmlns:a16="http://schemas.microsoft.com/office/drawing/2014/main" id="{F6A06BD3-E8C0-4D1C-AFC7-3FF71B69AA85}"/>
              </a:ext>
            </a:extLst>
          </p:cNvPr>
          <p:cNvCxnSpPr/>
          <p:nvPr/>
        </p:nvCxnSpPr>
        <p:spPr>
          <a:xfrm>
            <a:off x="4605249" y="1600895"/>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910409-08E1-415E-B674-E328ECE11703}"/>
              </a:ext>
            </a:extLst>
          </p:cNvPr>
          <p:cNvSpPr txBox="1"/>
          <p:nvPr/>
        </p:nvSpPr>
        <p:spPr>
          <a:xfrm>
            <a:off x="8204605" y="1595768"/>
            <a:ext cx="777777" cy="248209"/>
          </a:xfrm>
          <a:prstGeom prst="rect">
            <a:avLst/>
          </a:prstGeom>
          <a:noFill/>
        </p:spPr>
        <p:txBody>
          <a:bodyPr wrap="none" rtlCol="0">
            <a:spAutoFit/>
          </a:bodyPr>
          <a:lstStyle/>
          <a:p>
            <a:r>
              <a:rPr lang="nl-NL" sz="1013" i="1" dirty="0"/>
              <a:t>Developer</a:t>
            </a:r>
            <a:endParaRPr lang="en-NL" sz="1013" i="1" dirty="0"/>
          </a:p>
        </p:txBody>
      </p:sp>
      <p:pic>
        <p:nvPicPr>
          <p:cNvPr id="14" name="Graphic 13" descr="Person with idea">
            <a:extLst>
              <a:ext uri="{FF2B5EF4-FFF2-40B4-BE49-F238E27FC236}">
                <a16:creationId xmlns:a16="http://schemas.microsoft.com/office/drawing/2014/main" id="{1373529D-E746-40BD-9590-DEE7C6ADA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3806" y="1665084"/>
            <a:ext cx="389752" cy="389752"/>
          </a:xfrm>
          <a:prstGeom prst="rect">
            <a:avLst/>
          </a:prstGeom>
        </p:spPr>
      </p:pic>
      <p:cxnSp>
        <p:nvCxnSpPr>
          <p:cNvPr id="15" name="Straight Connector 14">
            <a:extLst>
              <a:ext uri="{FF2B5EF4-FFF2-40B4-BE49-F238E27FC236}">
                <a16:creationId xmlns:a16="http://schemas.microsoft.com/office/drawing/2014/main" id="{2E956473-5C98-40E3-A2B8-7302CD7953F7}"/>
              </a:ext>
            </a:extLst>
          </p:cNvPr>
          <p:cNvCxnSpPr/>
          <p:nvPr/>
        </p:nvCxnSpPr>
        <p:spPr>
          <a:xfrm>
            <a:off x="4605249" y="2486707"/>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Scroll: Horizontal 15">
            <a:extLst>
              <a:ext uri="{FF2B5EF4-FFF2-40B4-BE49-F238E27FC236}">
                <a16:creationId xmlns:a16="http://schemas.microsoft.com/office/drawing/2014/main" id="{213C43E0-4EBE-480B-BCD9-0800DCBC2816}"/>
              </a:ext>
            </a:extLst>
          </p:cNvPr>
          <p:cNvSpPr/>
          <p:nvPr/>
        </p:nvSpPr>
        <p:spPr>
          <a:xfrm>
            <a:off x="4165104" y="1419649"/>
            <a:ext cx="1113503" cy="392906"/>
          </a:xfrm>
          <a:prstGeom prst="horizontalScroll">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DoaD</a:t>
            </a:r>
            <a:endParaRPr lang="en-US" dirty="0"/>
          </a:p>
        </p:txBody>
      </p:sp>
      <p:sp>
        <p:nvSpPr>
          <p:cNvPr id="17" name="Rectangle 16">
            <a:extLst>
              <a:ext uri="{FF2B5EF4-FFF2-40B4-BE49-F238E27FC236}">
                <a16:creationId xmlns:a16="http://schemas.microsoft.com/office/drawing/2014/main" id="{3215C637-1F45-4DE3-8378-B37DFD5E5BDA}"/>
              </a:ext>
            </a:extLst>
          </p:cNvPr>
          <p:cNvSpPr/>
          <p:nvPr/>
        </p:nvSpPr>
        <p:spPr>
          <a:xfrm>
            <a:off x="6237782" y="2559325"/>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Unit tests &amp; QA</a:t>
            </a:r>
          </a:p>
          <a:p>
            <a:pPr algn="ctr"/>
            <a:r>
              <a:rPr lang="nl-NL" sz="1013" dirty="0"/>
              <a:t>(</a:t>
            </a:r>
            <a:r>
              <a:rPr lang="nl-NL" sz="1013" dirty="0" err="1"/>
              <a:t>Behavior</a:t>
            </a:r>
            <a:r>
              <a:rPr lang="nl-NL" sz="1013" dirty="0"/>
              <a:t> Tests)</a:t>
            </a:r>
            <a:endParaRPr lang="en-NL" sz="1013" dirty="0"/>
          </a:p>
        </p:txBody>
      </p:sp>
      <p:pic>
        <p:nvPicPr>
          <p:cNvPr id="19" name="Picture 18">
            <a:extLst>
              <a:ext uri="{FF2B5EF4-FFF2-40B4-BE49-F238E27FC236}">
                <a16:creationId xmlns:a16="http://schemas.microsoft.com/office/drawing/2014/main" id="{55EE9F7C-29AE-4FE3-B8EC-5354D0102B60}"/>
              </a:ext>
            </a:extLst>
          </p:cNvPr>
          <p:cNvPicPr>
            <a:picLocks noChangeAspect="1"/>
          </p:cNvPicPr>
          <p:nvPr/>
        </p:nvPicPr>
        <p:blipFill>
          <a:blip r:embed="rId4"/>
          <a:stretch>
            <a:fillRect/>
          </a:stretch>
        </p:blipFill>
        <p:spPr>
          <a:xfrm>
            <a:off x="5839598" y="341820"/>
            <a:ext cx="943412" cy="1187075"/>
          </a:xfrm>
          <a:prstGeom prst="rect">
            <a:avLst/>
          </a:prstGeom>
        </p:spPr>
      </p:pic>
      <p:sp>
        <p:nvSpPr>
          <p:cNvPr id="8" name="Speech Bubble: Rectangle with Corners Rounded 7">
            <a:extLst>
              <a:ext uri="{FF2B5EF4-FFF2-40B4-BE49-F238E27FC236}">
                <a16:creationId xmlns:a16="http://schemas.microsoft.com/office/drawing/2014/main" id="{E50C3F35-F6C0-42AA-83E0-29795A50B693}"/>
              </a:ext>
            </a:extLst>
          </p:cNvPr>
          <p:cNvSpPr/>
          <p:nvPr/>
        </p:nvSpPr>
        <p:spPr>
          <a:xfrm>
            <a:off x="3647317" y="1964127"/>
            <a:ext cx="1675534" cy="758119"/>
          </a:xfrm>
          <a:prstGeom prst="wedgeRoundRectCallout">
            <a:avLst>
              <a:gd name="adj1" fmla="val 70476"/>
              <a:gd name="adj2" fmla="val -16002"/>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800" dirty="0" err="1">
                <a:solidFill>
                  <a:schemeClr val="accent6">
                    <a:lumMod val="75000"/>
                  </a:schemeClr>
                </a:solidFill>
              </a:rPr>
              <a:t>Refactoring</a:t>
            </a:r>
            <a:endParaRPr lang="en-NL" sz="1800" dirty="0">
              <a:solidFill>
                <a:schemeClr val="accent6">
                  <a:lumMod val="75000"/>
                </a:schemeClr>
              </a:solidFill>
            </a:endParaRPr>
          </a:p>
        </p:txBody>
      </p:sp>
      <p:sp>
        <p:nvSpPr>
          <p:cNvPr id="18" name="Slide Number Placeholder 17">
            <a:extLst>
              <a:ext uri="{FF2B5EF4-FFF2-40B4-BE49-F238E27FC236}">
                <a16:creationId xmlns:a16="http://schemas.microsoft.com/office/drawing/2014/main" id="{F17B9B8B-AF58-4C87-BA80-883C0C5D7EFE}"/>
              </a:ext>
            </a:extLst>
          </p:cNvPr>
          <p:cNvSpPr>
            <a:spLocks noGrp="1"/>
          </p:cNvSpPr>
          <p:nvPr>
            <p:ph type="sldNum" sz="quarter" idx="12"/>
          </p:nvPr>
        </p:nvSpPr>
        <p:spPr/>
        <p:txBody>
          <a:bodyPr/>
          <a:lstStyle/>
          <a:p>
            <a:fld id="{BF590972-BD5A-4E8E-8655-ACB12844DF5C}" type="slidenum">
              <a:rPr lang="en-NL" smtClean="0"/>
              <a:t>38</a:t>
            </a:fld>
            <a:endParaRPr lang="en-NL"/>
          </a:p>
        </p:txBody>
      </p:sp>
    </p:spTree>
    <p:extLst>
      <p:ext uri="{BB962C8B-B14F-4D97-AF65-F5344CB8AC3E}">
        <p14:creationId xmlns:p14="http://schemas.microsoft.com/office/powerpoint/2010/main" val="267519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a:extLst>
              <a:ext uri="{FF2B5EF4-FFF2-40B4-BE49-F238E27FC236}">
                <a16:creationId xmlns:a16="http://schemas.microsoft.com/office/drawing/2014/main" id="{C81832D9-E282-47C1-A4C7-BAC729B40593}"/>
              </a:ext>
            </a:extLst>
          </p:cNvPr>
          <p:cNvSpPr>
            <a:spLocks noGrp="1"/>
          </p:cNvSpPr>
          <p:nvPr>
            <p:ph type="title"/>
          </p:nvPr>
        </p:nvSpPr>
        <p:spPr>
          <a:xfrm>
            <a:off x="719999" y="288000"/>
            <a:ext cx="6624000" cy="504000"/>
          </a:xfrm>
        </p:spPr>
        <p:txBody>
          <a:bodyPr/>
          <a:lstStyle/>
          <a:p>
            <a:endParaRPr lang="en-US"/>
          </a:p>
        </p:txBody>
      </p:sp>
      <p:pic>
        <p:nvPicPr>
          <p:cNvPr id="2050" name="Picture 2" descr="Summary of 'Clean code' by Robert C. Martin · GitHub">
            <a:extLst>
              <a:ext uri="{FF2B5EF4-FFF2-40B4-BE49-F238E27FC236}">
                <a16:creationId xmlns:a16="http://schemas.microsoft.com/office/drawing/2014/main" id="{FF3CCEAC-4B92-46BE-B6B4-88E4404A06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802" y="266400"/>
            <a:ext cx="6556680" cy="4540500"/>
          </a:xfrm>
          <a:prstGeom prst="rect">
            <a:avLst/>
          </a:prstGeom>
          <a:solidFill>
            <a:srgbClr val="FFFFFF"/>
          </a:solidFill>
        </p:spPr>
      </p:pic>
      <p:sp>
        <p:nvSpPr>
          <p:cNvPr id="4" name="Footer Placeholder 3">
            <a:extLst>
              <a:ext uri="{FF2B5EF4-FFF2-40B4-BE49-F238E27FC236}">
                <a16:creationId xmlns:a16="http://schemas.microsoft.com/office/drawing/2014/main" id="{4A78B2E2-09F3-4BC2-9630-62D64671D1DC}"/>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en-NL"/>
          </a:p>
        </p:txBody>
      </p:sp>
      <p:sp>
        <p:nvSpPr>
          <p:cNvPr id="75" name="Subtitle 5">
            <a:extLst>
              <a:ext uri="{FF2B5EF4-FFF2-40B4-BE49-F238E27FC236}">
                <a16:creationId xmlns:a16="http://schemas.microsoft.com/office/drawing/2014/main" id="{2E9D16DE-F323-4CAC-B0D9-7C0EE21B7F86}"/>
              </a:ext>
            </a:extLst>
          </p:cNvPr>
          <p:cNvSpPr>
            <a:spLocks noGrp="1"/>
          </p:cNvSpPr>
          <p:nvPr>
            <p:ph type="subTitle" idx="13"/>
          </p:nvPr>
        </p:nvSpPr>
        <p:spPr>
          <a:xfrm>
            <a:off x="5490000" y="4157999"/>
            <a:ext cx="2880000" cy="322017"/>
          </a:xfrm>
        </p:spPr>
        <p:txBody>
          <a:bodyPr/>
          <a:lstStyle/>
          <a:p>
            <a:endParaRPr lang="en-US"/>
          </a:p>
        </p:txBody>
      </p:sp>
      <p:sp>
        <p:nvSpPr>
          <p:cNvPr id="71" name="Text Placeholder 1">
            <a:extLst>
              <a:ext uri="{FF2B5EF4-FFF2-40B4-BE49-F238E27FC236}">
                <a16:creationId xmlns:a16="http://schemas.microsoft.com/office/drawing/2014/main" id="{19EF5317-EEBA-483E-8F34-EB04D6CA491F}"/>
              </a:ext>
            </a:extLst>
          </p:cNvPr>
          <p:cNvSpPr>
            <a:spLocks noGrp="1"/>
          </p:cNvSpPr>
          <p:nvPr>
            <p:ph type="body" idx="15"/>
          </p:nvPr>
        </p:nvSpPr>
        <p:spPr>
          <a:xfrm>
            <a:off x="6775199" y="1548000"/>
            <a:ext cx="2051999" cy="3024000"/>
          </a:xfrm>
        </p:spPr>
        <p:txBody>
          <a:bodyPr/>
          <a:lstStyle/>
          <a:p>
            <a:r>
              <a:rPr lang="en-US" dirty="0"/>
              <a:t>Clean Code Guidelines</a:t>
            </a:r>
          </a:p>
        </p:txBody>
      </p:sp>
      <p:pic>
        <p:nvPicPr>
          <p:cNvPr id="3" name="Picture 2" descr="Image result for wtfs">
            <a:extLst>
              <a:ext uri="{FF2B5EF4-FFF2-40B4-BE49-F238E27FC236}">
                <a16:creationId xmlns:a16="http://schemas.microsoft.com/office/drawing/2014/main" id="{779F049B-0C8B-4EFB-B645-B68870D93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85" y="325813"/>
            <a:ext cx="5622416" cy="44263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C97ECD5-70B7-4A0A-A940-6B6299C679A2}"/>
              </a:ext>
            </a:extLst>
          </p:cNvPr>
          <p:cNvSpPr>
            <a:spLocks noGrp="1"/>
          </p:cNvSpPr>
          <p:nvPr>
            <p:ph type="sldNum" sz="quarter" idx="12"/>
          </p:nvPr>
        </p:nvSpPr>
        <p:spPr/>
        <p:txBody>
          <a:bodyPr/>
          <a:lstStyle/>
          <a:p>
            <a:fld id="{14F1411D-0280-154F-AEAC-4C20B7AA46B2}" type="slidenum">
              <a:rPr lang="nl-NL" smtClean="0"/>
              <a:t>39</a:t>
            </a:fld>
            <a:endParaRPr lang="nl-NL"/>
          </a:p>
        </p:txBody>
      </p:sp>
    </p:spTree>
    <p:extLst>
      <p:ext uri="{BB962C8B-B14F-4D97-AF65-F5344CB8AC3E}">
        <p14:creationId xmlns:p14="http://schemas.microsoft.com/office/powerpoint/2010/main" val="166731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2292E-6823-468A-9DDF-6D13A6A4EA7D}"/>
              </a:ext>
            </a:extLst>
          </p:cNvPr>
          <p:cNvSpPr>
            <a:spLocks noGrp="1"/>
          </p:cNvSpPr>
          <p:nvPr>
            <p:ph type="title"/>
          </p:nvPr>
        </p:nvSpPr>
        <p:spPr/>
        <p:txBody>
          <a:bodyPr/>
          <a:lstStyle/>
          <a:p>
            <a:r>
              <a:rPr lang="en-US" dirty="0"/>
              <a:t>Programming </a:t>
            </a:r>
            <a:r>
              <a:rPr lang="en-US" dirty="0">
                <a:sym typeface="Wingdings" panose="05000000000000000000" pitchFamily="2" charset="2"/>
              </a:rPr>
              <a:t> Software Engineering</a:t>
            </a:r>
            <a:endParaRPr lang="en-US" dirty="0"/>
          </a:p>
        </p:txBody>
      </p:sp>
      <p:sp>
        <p:nvSpPr>
          <p:cNvPr id="3" name="Footer Placeholder 2">
            <a:extLst>
              <a:ext uri="{FF2B5EF4-FFF2-40B4-BE49-F238E27FC236}">
                <a16:creationId xmlns:a16="http://schemas.microsoft.com/office/drawing/2014/main" id="{AEF1861F-23AC-4722-88B9-A60662A4945B}"/>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cxnSp>
        <p:nvCxnSpPr>
          <p:cNvPr id="7" name="Straight Connector 6">
            <a:extLst>
              <a:ext uri="{FF2B5EF4-FFF2-40B4-BE49-F238E27FC236}">
                <a16:creationId xmlns:a16="http://schemas.microsoft.com/office/drawing/2014/main" id="{839E6CDB-2312-42B8-A34C-632A2A291E05}"/>
              </a:ext>
            </a:extLst>
          </p:cNvPr>
          <p:cNvCxnSpPr/>
          <p:nvPr/>
        </p:nvCxnSpPr>
        <p:spPr>
          <a:xfrm>
            <a:off x="3312160" y="1280160"/>
            <a:ext cx="0" cy="322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14B71A-1548-4B63-AAA3-5F8070683085}"/>
              </a:ext>
            </a:extLst>
          </p:cNvPr>
          <p:cNvSpPr txBox="1"/>
          <p:nvPr/>
        </p:nvSpPr>
        <p:spPr>
          <a:xfrm>
            <a:off x="1146719" y="4543092"/>
            <a:ext cx="1003480" cy="200055"/>
          </a:xfrm>
          <a:prstGeom prst="rect">
            <a:avLst/>
          </a:prstGeom>
          <a:noFill/>
        </p:spPr>
        <p:txBody>
          <a:bodyPr wrap="none" lIns="0" tIns="0" rIns="0" bIns="0" rtlCol="0">
            <a:spAutoFit/>
          </a:bodyPr>
          <a:lstStyle/>
          <a:p>
            <a:r>
              <a:rPr lang="en-US" sz="1300" dirty="0"/>
              <a:t>Programming</a:t>
            </a:r>
          </a:p>
        </p:txBody>
      </p:sp>
      <p:sp>
        <p:nvSpPr>
          <p:cNvPr id="9" name="TextBox 8">
            <a:extLst>
              <a:ext uri="{FF2B5EF4-FFF2-40B4-BE49-F238E27FC236}">
                <a16:creationId xmlns:a16="http://schemas.microsoft.com/office/drawing/2014/main" id="{457A4301-35CF-4BC7-B0EE-85C067463A4A}"/>
              </a:ext>
            </a:extLst>
          </p:cNvPr>
          <p:cNvSpPr txBox="1"/>
          <p:nvPr/>
        </p:nvSpPr>
        <p:spPr>
          <a:xfrm>
            <a:off x="5921919" y="4543091"/>
            <a:ext cx="1596591" cy="200055"/>
          </a:xfrm>
          <a:prstGeom prst="rect">
            <a:avLst/>
          </a:prstGeom>
          <a:noFill/>
        </p:spPr>
        <p:txBody>
          <a:bodyPr wrap="none" lIns="0" tIns="0" rIns="0" bIns="0" rtlCol="0">
            <a:spAutoFit/>
          </a:bodyPr>
          <a:lstStyle/>
          <a:p>
            <a:r>
              <a:rPr lang="en-US" sz="1300" dirty="0"/>
              <a:t>Software Engineering</a:t>
            </a:r>
          </a:p>
        </p:txBody>
      </p:sp>
      <p:sp>
        <p:nvSpPr>
          <p:cNvPr id="10" name="TextBox 9">
            <a:extLst>
              <a:ext uri="{FF2B5EF4-FFF2-40B4-BE49-F238E27FC236}">
                <a16:creationId xmlns:a16="http://schemas.microsoft.com/office/drawing/2014/main" id="{51CC1ABD-A1C1-43EA-9231-77FE3EB39AE6}"/>
              </a:ext>
            </a:extLst>
          </p:cNvPr>
          <p:cNvSpPr txBox="1"/>
          <p:nvPr/>
        </p:nvSpPr>
        <p:spPr>
          <a:xfrm>
            <a:off x="719999" y="2367463"/>
            <a:ext cx="1848455" cy="200055"/>
          </a:xfrm>
          <a:prstGeom prst="rect">
            <a:avLst/>
          </a:prstGeom>
          <a:noFill/>
        </p:spPr>
        <p:txBody>
          <a:bodyPr wrap="none" lIns="0" tIns="0" rIns="0" bIns="0" rtlCol="0">
            <a:spAutoFit/>
          </a:bodyPr>
          <a:lstStyle/>
          <a:p>
            <a:r>
              <a:rPr lang="en-US" sz="1300" dirty="0"/>
              <a:t>“Writing code that works”</a:t>
            </a:r>
          </a:p>
        </p:txBody>
      </p:sp>
      <p:sp>
        <p:nvSpPr>
          <p:cNvPr id="11" name="Arrow: Right 10">
            <a:extLst>
              <a:ext uri="{FF2B5EF4-FFF2-40B4-BE49-F238E27FC236}">
                <a16:creationId xmlns:a16="http://schemas.microsoft.com/office/drawing/2014/main" id="{20A56532-3B80-452A-A37D-325CAFAC97E6}"/>
              </a:ext>
            </a:extLst>
          </p:cNvPr>
          <p:cNvSpPr/>
          <p:nvPr/>
        </p:nvSpPr>
        <p:spPr>
          <a:xfrm>
            <a:off x="2794000" y="4053840"/>
            <a:ext cx="5972304" cy="447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2" name="TextBox 11">
            <a:extLst>
              <a:ext uri="{FF2B5EF4-FFF2-40B4-BE49-F238E27FC236}">
                <a16:creationId xmlns:a16="http://schemas.microsoft.com/office/drawing/2014/main" id="{DC503ACA-04C9-4586-A46B-D329B27343DA}"/>
              </a:ext>
            </a:extLst>
          </p:cNvPr>
          <p:cNvSpPr txBox="1"/>
          <p:nvPr/>
        </p:nvSpPr>
        <p:spPr>
          <a:xfrm>
            <a:off x="3489395" y="1994688"/>
            <a:ext cx="5187246" cy="1000274"/>
          </a:xfrm>
          <a:prstGeom prst="rect">
            <a:avLst/>
          </a:prstGeom>
          <a:noFill/>
        </p:spPr>
        <p:txBody>
          <a:bodyPr wrap="square" lIns="0" tIns="0" rIns="0" bIns="0" rtlCol="0">
            <a:spAutoFit/>
          </a:bodyPr>
          <a:lstStyle/>
          <a:p>
            <a:r>
              <a:rPr lang="en-US" sz="1300" dirty="0"/>
              <a:t>“all of the tools and processes an organization uses to build and </a:t>
            </a:r>
            <a:r>
              <a:rPr lang="en-US" sz="1300" b="1" dirty="0"/>
              <a:t>maintain</a:t>
            </a:r>
            <a:r>
              <a:rPr lang="en-US" sz="1300" dirty="0"/>
              <a:t> that code </a:t>
            </a:r>
            <a:r>
              <a:rPr lang="en-US" sz="1300" b="1" i="1" dirty="0"/>
              <a:t>over time</a:t>
            </a:r>
            <a:r>
              <a:rPr lang="en-US" sz="1300" dirty="0"/>
              <a:t>. What practices can a software organization introduce that will best </a:t>
            </a:r>
            <a:r>
              <a:rPr lang="en-US" sz="1300" b="1" dirty="0"/>
              <a:t>keep</a:t>
            </a:r>
            <a:r>
              <a:rPr lang="en-US" sz="1300" dirty="0"/>
              <a:t> its code valuable </a:t>
            </a:r>
            <a:r>
              <a:rPr lang="en-US" sz="1300" b="1" dirty="0"/>
              <a:t>over the long term</a:t>
            </a:r>
            <a:r>
              <a:rPr lang="en-US" sz="1300" dirty="0"/>
              <a:t>? How can engineers make a codebase more </a:t>
            </a:r>
            <a:r>
              <a:rPr lang="en-US" sz="1300" b="1" dirty="0"/>
              <a:t>sustainable</a:t>
            </a:r>
            <a:r>
              <a:rPr lang="en-US" sz="1300" dirty="0"/>
              <a:t> and the software engineering discipline itself more rigorous”</a:t>
            </a:r>
          </a:p>
        </p:txBody>
      </p:sp>
      <p:pic>
        <p:nvPicPr>
          <p:cNvPr id="2050" name="Picture 2" descr="Interesting Facts About Time, The Fourth Dimension, And Time Travel -">
            <a:extLst>
              <a:ext uri="{FF2B5EF4-FFF2-40B4-BE49-F238E27FC236}">
                <a16:creationId xmlns:a16="http://schemas.microsoft.com/office/drawing/2014/main" id="{55CBBEDE-2E20-4B08-8467-F0466BC61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018" y="176173"/>
            <a:ext cx="2788440" cy="156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oftware Engineering at Google">
            <a:extLst>
              <a:ext uri="{FF2B5EF4-FFF2-40B4-BE49-F238E27FC236}">
                <a16:creationId xmlns:a16="http://schemas.microsoft.com/office/drawing/2014/main" id="{23FC5F92-ACA8-4706-952E-B629C9B8C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0943" y="2819588"/>
            <a:ext cx="762113" cy="100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46C0C1E-2064-42FC-9E2F-596AFCDA3CA5}"/>
              </a:ext>
            </a:extLst>
          </p:cNvPr>
          <p:cNvSpPr>
            <a:spLocks noGrp="1"/>
          </p:cNvSpPr>
          <p:nvPr>
            <p:ph type="sldNum" sz="quarter" idx="12"/>
          </p:nvPr>
        </p:nvSpPr>
        <p:spPr/>
        <p:txBody>
          <a:bodyPr/>
          <a:lstStyle/>
          <a:p>
            <a:fld id="{BF590972-BD5A-4E8E-8655-ACB12844DF5C}" type="slidenum">
              <a:rPr lang="en-NL" smtClean="0"/>
              <a:t>4</a:t>
            </a:fld>
            <a:endParaRPr lang="en-NL"/>
          </a:p>
        </p:txBody>
      </p:sp>
    </p:spTree>
    <p:extLst>
      <p:ext uri="{BB962C8B-B14F-4D97-AF65-F5344CB8AC3E}">
        <p14:creationId xmlns:p14="http://schemas.microsoft.com/office/powerpoint/2010/main" val="383089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8" fill="hold" grpId="0" nodeType="withEffect">
                                  <p:stCondLst>
                                    <p:cond delay="15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F8F33-5705-40C5-A411-5C923DBF8B9E}"/>
              </a:ext>
            </a:extLst>
          </p:cNvPr>
          <p:cNvSpPr>
            <a:spLocks noGrp="1"/>
          </p:cNvSpPr>
          <p:nvPr>
            <p:ph type="title"/>
          </p:nvPr>
        </p:nvSpPr>
        <p:spPr/>
        <p:txBody>
          <a:bodyPr/>
          <a:lstStyle/>
          <a:p>
            <a:r>
              <a:rPr lang="en-US" dirty="0"/>
              <a:t>The Debt Mountain</a:t>
            </a:r>
          </a:p>
        </p:txBody>
      </p:sp>
      <p:sp>
        <p:nvSpPr>
          <p:cNvPr id="7" name="Isosceles Triangle 6">
            <a:extLst>
              <a:ext uri="{FF2B5EF4-FFF2-40B4-BE49-F238E27FC236}">
                <a16:creationId xmlns:a16="http://schemas.microsoft.com/office/drawing/2014/main" id="{BBC3D9BB-E15A-40B2-B23D-02A62E2E3FC3}"/>
              </a:ext>
            </a:extLst>
          </p:cNvPr>
          <p:cNvSpPr/>
          <p:nvPr/>
        </p:nvSpPr>
        <p:spPr>
          <a:xfrm>
            <a:off x="4191834" y="398120"/>
            <a:ext cx="1776761" cy="12559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Functional Debt</a:t>
            </a:r>
          </a:p>
        </p:txBody>
      </p:sp>
      <p:sp>
        <p:nvSpPr>
          <p:cNvPr id="11" name="Trapezoid 10">
            <a:extLst>
              <a:ext uri="{FF2B5EF4-FFF2-40B4-BE49-F238E27FC236}">
                <a16:creationId xmlns:a16="http://schemas.microsoft.com/office/drawing/2014/main" id="{3B9C8975-6F59-4D7F-B0EA-20E30E4B2501}"/>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Process Debt</a:t>
            </a:r>
          </a:p>
        </p:txBody>
      </p:sp>
      <p:sp>
        <p:nvSpPr>
          <p:cNvPr id="12" name="Trapezoid 11">
            <a:extLst>
              <a:ext uri="{FF2B5EF4-FFF2-40B4-BE49-F238E27FC236}">
                <a16:creationId xmlns:a16="http://schemas.microsoft.com/office/drawing/2014/main" id="{F8195CEB-7B5E-457F-99C5-F0829D22E9E8}"/>
              </a:ext>
            </a:extLst>
          </p:cNvPr>
          <p:cNvSpPr/>
          <p:nvPr/>
        </p:nvSpPr>
        <p:spPr>
          <a:xfrm flipV="1">
            <a:off x="2854154" y="3578146"/>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09182E12-09B5-4037-9752-708C827165B4}"/>
              </a:ext>
            </a:extLst>
          </p:cNvPr>
          <p:cNvSpPr txBox="1"/>
          <p:nvPr/>
        </p:nvSpPr>
        <p:spPr>
          <a:xfrm>
            <a:off x="4522745" y="3695758"/>
            <a:ext cx="988742" cy="400110"/>
          </a:xfrm>
          <a:prstGeom prst="rect">
            <a:avLst/>
          </a:prstGeom>
          <a:noFill/>
        </p:spPr>
        <p:txBody>
          <a:bodyPr wrap="square" lIns="0" tIns="0" rIns="0" bIns="0" rtlCol="0">
            <a:spAutoFit/>
          </a:bodyPr>
          <a:lstStyle/>
          <a:p>
            <a:pPr algn="ctr"/>
            <a:r>
              <a:rPr lang="en-US" sz="1300" dirty="0">
                <a:solidFill>
                  <a:schemeClr val="bg1"/>
                </a:solidFill>
              </a:rPr>
              <a:t>Organization Debt</a:t>
            </a:r>
          </a:p>
        </p:txBody>
      </p:sp>
      <p:sp>
        <p:nvSpPr>
          <p:cNvPr id="16" name="Trapezoid 15">
            <a:extLst>
              <a:ext uri="{FF2B5EF4-FFF2-40B4-BE49-F238E27FC236}">
                <a16:creationId xmlns:a16="http://schemas.microsoft.com/office/drawing/2014/main" id="{778C2815-4C94-4895-826B-25FCB296A11B}"/>
              </a:ext>
            </a:extLst>
          </p:cNvPr>
          <p:cNvSpPr/>
          <p:nvPr/>
        </p:nvSpPr>
        <p:spPr>
          <a:xfrm flipV="1">
            <a:off x="3303451" y="4260360"/>
            <a:ext cx="3558267"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31FB131-9B27-40AA-9754-BD402722F78C}"/>
              </a:ext>
            </a:extLst>
          </p:cNvPr>
          <p:cNvSpPr txBox="1"/>
          <p:nvPr/>
        </p:nvSpPr>
        <p:spPr>
          <a:xfrm>
            <a:off x="4650058" y="4367785"/>
            <a:ext cx="988742" cy="400110"/>
          </a:xfrm>
          <a:prstGeom prst="rect">
            <a:avLst/>
          </a:prstGeom>
          <a:noFill/>
        </p:spPr>
        <p:txBody>
          <a:bodyPr wrap="square" lIns="0" tIns="0" rIns="0" bIns="0" rtlCol="0">
            <a:spAutoFit/>
          </a:bodyPr>
          <a:lstStyle/>
          <a:p>
            <a:pPr algn="ctr"/>
            <a:r>
              <a:rPr lang="en-US" sz="1300" dirty="0">
                <a:solidFill>
                  <a:schemeClr val="bg1"/>
                </a:solidFill>
              </a:rPr>
              <a:t>Community Debt</a:t>
            </a:r>
          </a:p>
        </p:txBody>
      </p:sp>
      <p:cxnSp>
        <p:nvCxnSpPr>
          <p:cNvPr id="19" name="Straight Connector 18">
            <a:extLst>
              <a:ext uri="{FF2B5EF4-FFF2-40B4-BE49-F238E27FC236}">
                <a16:creationId xmlns:a16="http://schemas.microsoft.com/office/drawing/2014/main" id="{905626F1-76B4-46FE-8E4F-7022D88EF352}"/>
              </a:ext>
            </a:extLst>
          </p:cNvPr>
          <p:cNvCxnSpPr/>
          <p:nvPr/>
        </p:nvCxnSpPr>
        <p:spPr>
          <a:xfrm>
            <a:off x="1524001" y="3551460"/>
            <a:ext cx="7694341" cy="341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rapezoid 19">
            <a:extLst>
              <a:ext uri="{FF2B5EF4-FFF2-40B4-BE49-F238E27FC236}">
                <a16:creationId xmlns:a16="http://schemas.microsoft.com/office/drawing/2014/main" id="{2513A45B-A23D-4F34-A31A-15F94B0BBD90}"/>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B5B5CCA-98BB-4688-908D-24459ADF28CD}"/>
              </a:ext>
            </a:extLst>
          </p:cNvPr>
          <p:cNvSpPr txBox="1"/>
          <p:nvPr/>
        </p:nvSpPr>
        <p:spPr>
          <a:xfrm>
            <a:off x="5274528" y="2210788"/>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22" name="Straight Connector 21">
            <a:extLst>
              <a:ext uri="{FF2B5EF4-FFF2-40B4-BE49-F238E27FC236}">
                <a16:creationId xmlns:a16="http://schemas.microsoft.com/office/drawing/2014/main" id="{FAA32CEB-5359-4FC8-8CA1-9414801269DB}"/>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446DF6C-6C58-476A-9AC8-A2BE89D5FA29}"/>
              </a:ext>
            </a:extLst>
          </p:cNvPr>
          <p:cNvSpPr txBox="1"/>
          <p:nvPr/>
        </p:nvSpPr>
        <p:spPr>
          <a:xfrm>
            <a:off x="3909895" y="2210788"/>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pic>
        <p:nvPicPr>
          <p:cNvPr id="3" name="Graphic 2" descr="Woman outline">
            <a:extLst>
              <a:ext uri="{FF2B5EF4-FFF2-40B4-BE49-F238E27FC236}">
                <a16:creationId xmlns:a16="http://schemas.microsoft.com/office/drawing/2014/main" id="{08CE1AA6-7652-41A3-8412-7E8CD87472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4532" y="1753588"/>
            <a:ext cx="914400" cy="914400"/>
          </a:xfrm>
          <a:prstGeom prst="rect">
            <a:avLst/>
          </a:prstGeom>
        </p:spPr>
      </p:pic>
      <p:pic>
        <p:nvPicPr>
          <p:cNvPr id="6" name="Graphic 5" descr="Man with solid fill">
            <a:extLst>
              <a:ext uri="{FF2B5EF4-FFF2-40B4-BE49-F238E27FC236}">
                <a16:creationId xmlns:a16="http://schemas.microsoft.com/office/drawing/2014/main" id="{30183FA9-BCC6-4BBB-822D-142F0E4DA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9980" y="1015257"/>
            <a:ext cx="914400" cy="914400"/>
          </a:xfrm>
          <a:prstGeom prst="rect">
            <a:avLst/>
          </a:prstGeom>
        </p:spPr>
      </p:pic>
      <p:pic>
        <p:nvPicPr>
          <p:cNvPr id="9" name="Graphic 8" descr="Group outline">
            <a:extLst>
              <a:ext uri="{FF2B5EF4-FFF2-40B4-BE49-F238E27FC236}">
                <a16:creationId xmlns:a16="http://schemas.microsoft.com/office/drawing/2014/main" id="{97C8E58F-655F-412A-902C-6D98AC2105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5353" y="3086826"/>
            <a:ext cx="914400" cy="914400"/>
          </a:xfrm>
          <a:prstGeom prst="rect">
            <a:avLst/>
          </a:prstGeom>
        </p:spPr>
      </p:pic>
      <p:sp>
        <p:nvSpPr>
          <p:cNvPr id="10" name="TextBox 9">
            <a:extLst>
              <a:ext uri="{FF2B5EF4-FFF2-40B4-BE49-F238E27FC236}">
                <a16:creationId xmlns:a16="http://schemas.microsoft.com/office/drawing/2014/main" id="{4114B574-A07A-42A7-9219-5944FB4781A6}"/>
              </a:ext>
            </a:extLst>
          </p:cNvPr>
          <p:cNvSpPr txBox="1"/>
          <p:nvPr/>
        </p:nvSpPr>
        <p:spPr>
          <a:xfrm>
            <a:off x="6743289" y="1014506"/>
            <a:ext cx="1114088" cy="200055"/>
          </a:xfrm>
          <a:prstGeom prst="rect">
            <a:avLst/>
          </a:prstGeom>
          <a:noFill/>
        </p:spPr>
        <p:txBody>
          <a:bodyPr wrap="none" lIns="0" tIns="0" rIns="0" bIns="0" rtlCol="0">
            <a:spAutoFit/>
          </a:bodyPr>
          <a:lstStyle/>
          <a:p>
            <a:r>
              <a:rPr lang="en-US" sz="1300" dirty="0"/>
              <a:t>Product Owner</a:t>
            </a:r>
          </a:p>
        </p:txBody>
      </p:sp>
      <p:sp>
        <p:nvSpPr>
          <p:cNvPr id="21" name="TextBox 20">
            <a:extLst>
              <a:ext uri="{FF2B5EF4-FFF2-40B4-BE49-F238E27FC236}">
                <a16:creationId xmlns:a16="http://schemas.microsoft.com/office/drawing/2014/main" id="{1167DD79-3C2B-4B38-9E1A-BC147625BE5C}"/>
              </a:ext>
            </a:extLst>
          </p:cNvPr>
          <p:cNvSpPr txBox="1"/>
          <p:nvPr/>
        </p:nvSpPr>
        <p:spPr>
          <a:xfrm>
            <a:off x="2159231" y="1753588"/>
            <a:ext cx="649217" cy="200055"/>
          </a:xfrm>
          <a:prstGeom prst="rect">
            <a:avLst/>
          </a:prstGeom>
          <a:noFill/>
        </p:spPr>
        <p:txBody>
          <a:bodyPr wrap="none" lIns="0" tIns="0" rIns="0" bIns="0" rtlCol="0">
            <a:spAutoFit/>
          </a:bodyPr>
          <a:lstStyle/>
          <a:p>
            <a:r>
              <a:rPr lang="en-US" sz="1300" dirty="0"/>
              <a:t>Architect</a:t>
            </a:r>
          </a:p>
        </p:txBody>
      </p:sp>
      <p:sp>
        <p:nvSpPr>
          <p:cNvPr id="24" name="TextBox 23">
            <a:extLst>
              <a:ext uri="{FF2B5EF4-FFF2-40B4-BE49-F238E27FC236}">
                <a16:creationId xmlns:a16="http://schemas.microsoft.com/office/drawing/2014/main" id="{3DD8BCEA-EAD9-4D71-942D-E3ABB1FF29A4}"/>
              </a:ext>
            </a:extLst>
          </p:cNvPr>
          <p:cNvSpPr txBox="1"/>
          <p:nvPr/>
        </p:nvSpPr>
        <p:spPr>
          <a:xfrm>
            <a:off x="8089616" y="3035454"/>
            <a:ext cx="409536" cy="200055"/>
          </a:xfrm>
          <a:prstGeom prst="rect">
            <a:avLst/>
          </a:prstGeom>
          <a:noFill/>
        </p:spPr>
        <p:txBody>
          <a:bodyPr wrap="none" lIns="0" tIns="0" rIns="0" bIns="0" rtlCol="0">
            <a:spAutoFit/>
          </a:bodyPr>
          <a:lstStyle/>
          <a:p>
            <a:r>
              <a:rPr lang="en-US" sz="1300" dirty="0"/>
              <a:t>Team</a:t>
            </a:r>
          </a:p>
        </p:txBody>
      </p:sp>
      <p:cxnSp>
        <p:nvCxnSpPr>
          <p:cNvPr id="18" name="Straight Connector 17">
            <a:extLst>
              <a:ext uri="{FF2B5EF4-FFF2-40B4-BE49-F238E27FC236}">
                <a16:creationId xmlns:a16="http://schemas.microsoft.com/office/drawing/2014/main" id="{40E9E71E-55BB-4500-BAFE-1625D35A14C0}"/>
              </a:ext>
            </a:extLst>
          </p:cNvPr>
          <p:cNvCxnSpPr/>
          <p:nvPr/>
        </p:nvCxnSpPr>
        <p:spPr>
          <a:xfrm>
            <a:off x="5371171" y="1394460"/>
            <a:ext cx="892099" cy="0"/>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0F2D49-5EA8-45EA-9CA9-E9DFFF72D778}"/>
              </a:ext>
            </a:extLst>
          </p:cNvPr>
          <p:cNvCxnSpPr>
            <a:cxnSpLocks/>
          </p:cNvCxnSpPr>
          <p:nvPr/>
        </p:nvCxnSpPr>
        <p:spPr>
          <a:xfrm flipV="1">
            <a:off x="5768899" y="1620547"/>
            <a:ext cx="597932" cy="528293"/>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B06950-5BC7-41BB-B678-FA24950D544E}"/>
              </a:ext>
            </a:extLst>
          </p:cNvPr>
          <p:cNvCxnSpPr>
            <a:cxnSpLocks/>
          </p:cNvCxnSpPr>
          <p:nvPr/>
        </p:nvCxnSpPr>
        <p:spPr>
          <a:xfrm flipH="1" flipV="1">
            <a:off x="2987930" y="1922209"/>
            <a:ext cx="1238346" cy="273696"/>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80F37FD-9AEC-4B11-A685-48791BF408DF}"/>
              </a:ext>
            </a:extLst>
          </p:cNvPr>
          <p:cNvCxnSpPr>
            <a:cxnSpLocks/>
            <a:endCxn id="9" idx="1"/>
          </p:cNvCxnSpPr>
          <p:nvPr/>
        </p:nvCxnSpPr>
        <p:spPr>
          <a:xfrm>
            <a:off x="5908064" y="3273883"/>
            <a:ext cx="1657289" cy="270143"/>
          </a:xfrm>
          <a:prstGeom prst="line">
            <a:avLst/>
          </a:prstGeom>
          <a:ln>
            <a:solidFill>
              <a:schemeClr val="accent6"/>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BCF135-CF3B-4570-AAD7-A8CFE0E67254}"/>
              </a:ext>
            </a:extLst>
          </p:cNvPr>
          <p:cNvCxnSpPr>
            <a:cxnSpLocks/>
          </p:cNvCxnSpPr>
          <p:nvPr/>
        </p:nvCxnSpPr>
        <p:spPr>
          <a:xfrm flipV="1">
            <a:off x="5568176" y="3695758"/>
            <a:ext cx="1977778" cy="200055"/>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99A801-4195-40EC-854C-973579CA7703}"/>
              </a:ext>
            </a:extLst>
          </p:cNvPr>
          <p:cNvCxnSpPr>
            <a:cxnSpLocks/>
          </p:cNvCxnSpPr>
          <p:nvPr/>
        </p:nvCxnSpPr>
        <p:spPr>
          <a:xfrm flipV="1">
            <a:off x="5511487" y="3803030"/>
            <a:ext cx="2053866" cy="886088"/>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5427D9-55BA-41A5-89B7-BDE5A0BC0852}"/>
              </a:ext>
            </a:extLst>
          </p:cNvPr>
          <p:cNvCxnSpPr>
            <a:cxnSpLocks/>
            <a:endCxn id="3" idx="2"/>
          </p:cNvCxnSpPr>
          <p:nvPr/>
        </p:nvCxnSpPr>
        <p:spPr>
          <a:xfrm flipH="1" flipV="1">
            <a:off x="2991732" y="2667988"/>
            <a:ext cx="1474324" cy="1233544"/>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pic>
        <p:nvPicPr>
          <p:cNvPr id="42" name="Graphic 41" descr="Woman outline">
            <a:extLst>
              <a:ext uri="{FF2B5EF4-FFF2-40B4-BE49-F238E27FC236}">
                <a16:creationId xmlns:a16="http://schemas.microsoft.com/office/drawing/2014/main" id="{56E45309-BA62-4D00-B8B3-EB2F163C20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8169" y="2697002"/>
            <a:ext cx="718861" cy="718861"/>
          </a:xfrm>
          <a:prstGeom prst="rect">
            <a:avLst/>
          </a:prstGeom>
        </p:spPr>
      </p:pic>
      <p:sp>
        <p:nvSpPr>
          <p:cNvPr id="43" name="TextBox 42">
            <a:extLst>
              <a:ext uri="{FF2B5EF4-FFF2-40B4-BE49-F238E27FC236}">
                <a16:creationId xmlns:a16="http://schemas.microsoft.com/office/drawing/2014/main" id="{D7FA4AC9-7D40-46B6-99C7-CDA12F80FAB8}"/>
              </a:ext>
            </a:extLst>
          </p:cNvPr>
          <p:cNvSpPr txBox="1"/>
          <p:nvPr/>
        </p:nvSpPr>
        <p:spPr>
          <a:xfrm>
            <a:off x="7588074" y="2699802"/>
            <a:ext cx="1040349" cy="200055"/>
          </a:xfrm>
          <a:prstGeom prst="rect">
            <a:avLst/>
          </a:prstGeom>
          <a:noFill/>
        </p:spPr>
        <p:txBody>
          <a:bodyPr wrap="none" lIns="0" tIns="0" rIns="0" bIns="0" rtlCol="0">
            <a:spAutoFit/>
          </a:bodyPr>
          <a:lstStyle/>
          <a:p>
            <a:r>
              <a:rPr lang="en-US" sz="1300" dirty="0"/>
              <a:t>Scrum Master</a:t>
            </a:r>
          </a:p>
        </p:txBody>
      </p:sp>
      <p:cxnSp>
        <p:nvCxnSpPr>
          <p:cNvPr id="44" name="Straight Connector 43">
            <a:extLst>
              <a:ext uri="{FF2B5EF4-FFF2-40B4-BE49-F238E27FC236}">
                <a16:creationId xmlns:a16="http://schemas.microsoft.com/office/drawing/2014/main" id="{8DB35705-7DF9-4A5F-BA04-B0198B950332}"/>
              </a:ext>
            </a:extLst>
          </p:cNvPr>
          <p:cNvCxnSpPr>
            <a:cxnSpLocks/>
          </p:cNvCxnSpPr>
          <p:nvPr/>
        </p:nvCxnSpPr>
        <p:spPr>
          <a:xfrm flipV="1">
            <a:off x="5908064" y="3007129"/>
            <a:ext cx="1392269" cy="187977"/>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sp>
        <p:nvSpPr>
          <p:cNvPr id="50" name="Footer Placeholder 49">
            <a:extLst>
              <a:ext uri="{FF2B5EF4-FFF2-40B4-BE49-F238E27FC236}">
                <a16:creationId xmlns:a16="http://schemas.microsoft.com/office/drawing/2014/main" id="{297A1D90-F5B1-4B38-AD0E-EA8FF48AC818}"/>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2" name="Slide Number Placeholder 1">
            <a:extLst>
              <a:ext uri="{FF2B5EF4-FFF2-40B4-BE49-F238E27FC236}">
                <a16:creationId xmlns:a16="http://schemas.microsoft.com/office/drawing/2014/main" id="{D9B5DD4F-C658-4248-812C-871C2F0FFC2A}"/>
              </a:ext>
            </a:extLst>
          </p:cNvPr>
          <p:cNvSpPr>
            <a:spLocks noGrp="1"/>
          </p:cNvSpPr>
          <p:nvPr>
            <p:ph type="sldNum" sz="quarter" idx="12"/>
          </p:nvPr>
        </p:nvSpPr>
        <p:spPr/>
        <p:txBody>
          <a:bodyPr/>
          <a:lstStyle/>
          <a:p>
            <a:fld id="{14F1411D-0280-154F-AEAC-4C20B7AA46B2}" type="slidenum">
              <a:rPr lang="nl-NL" smtClean="0"/>
              <a:t>40</a:t>
            </a:fld>
            <a:endParaRPr lang="nl-NL"/>
          </a:p>
        </p:txBody>
      </p:sp>
    </p:spTree>
    <p:extLst>
      <p:ext uri="{BB962C8B-B14F-4D97-AF65-F5344CB8AC3E}">
        <p14:creationId xmlns:p14="http://schemas.microsoft.com/office/powerpoint/2010/main" val="3450368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B643-A348-4B81-A5C8-355DC061D141}"/>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4260FD22-2488-4D5E-BC75-F6C1CB75BA17}"/>
              </a:ext>
            </a:extLst>
          </p:cNvPr>
          <p:cNvSpPr>
            <a:spLocks noGrp="1"/>
          </p:cNvSpPr>
          <p:nvPr>
            <p:ph idx="1"/>
          </p:nvPr>
        </p:nvSpPr>
        <p:spPr/>
        <p:txBody>
          <a:bodyPr/>
          <a:lstStyle/>
          <a:p>
            <a:r>
              <a:rPr lang="en-US" dirty="0"/>
              <a:t>Hard coded styles in web pages</a:t>
            </a:r>
          </a:p>
          <a:p>
            <a:r>
              <a:rPr lang="en-US" dirty="0"/>
              <a:t>Low (to no) test coverage</a:t>
            </a:r>
          </a:p>
          <a:p>
            <a:r>
              <a:rPr lang="en-US" dirty="0"/>
              <a:t>Complex, deeply nested, large, hard to understand code units </a:t>
            </a:r>
          </a:p>
          <a:p>
            <a:r>
              <a:rPr lang="en-US" dirty="0"/>
              <a:t>Meaningless or even confusing variable names</a:t>
            </a:r>
          </a:p>
          <a:p>
            <a:r>
              <a:rPr lang="en-US" dirty="0"/>
              <a:t>High degree of coupling</a:t>
            </a:r>
          </a:p>
          <a:p>
            <a:r>
              <a:rPr lang="en-US" dirty="0"/>
              <a:t>Low quality documentation</a:t>
            </a:r>
          </a:p>
          <a:p>
            <a:r>
              <a:rPr lang="en-US" dirty="0"/>
              <a:t>Magic numbers (hard coded values) in program code</a:t>
            </a:r>
          </a:p>
          <a:p>
            <a:r>
              <a:rPr lang="en-US" dirty="0"/>
              <a:t>Use of deprecated </a:t>
            </a:r>
            <a:r>
              <a:rPr lang="en-US" dirty="0" err="1"/>
              <a:t>òr</a:t>
            </a:r>
            <a:r>
              <a:rPr lang="en-US" dirty="0"/>
              <a:t> unsupported technologies</a:t>
            </a:r>
          </a:p>
          <a:p>
            <a:r>
              <a:rPr lang="en-US" dirty="0"/>
              <a:t>Use of exotic features that no one understands but Jim</a:t>
            </a:r>
          </a:p>
          <a:p>
            <a:r>
              <a:rPr lang="en-US" dirty="0"/>
              <a:t>Manual steps in CI/CD</a:t>
            </a:r>
          </a:p>
          <a:p>
            <a:r>
              <a:rPr lang="en-US" dirty="0">
                <a:effectLst/>
              </a:rPr>
              <a:t>Frequent substantial redesign of </a:t>
            </a:r>
            <a:br>
              <a:rPr lang="en-US" dirty="0">
                <a:effectLst/>
              </a:rPr>
            </a:br>
            <a:r>
              <a:rPr lang="en-US" dirty="0">
                <a:effectLst/>
              </a:rPr>
              <a:t>architecture/ platform / tech stack</a:t>
            </a:r>
          </a:p>
          <a:p>
            <a:r>
              <a:rPr lang="en-US" dirty="0"/>
              <a:t>Libraries with security vulnerabilities</a:t>
            </a:r>
          </a:p>
          <a:p>
            <a:r>
              <a:rPr lang="en-US" dirty="0"/>
              <a:t>Use of technologies not known or wanted by team</a:t>
            </a:r>
          </a:p>
        </p:txBody>
      </p:sp>
      <p:sp>
        <p:nvSpPr>
          <p:cNvPr id="4" name="Footer Placeholder 3">
            <a:extLst>
              <a:ext uri="{FF2B5EF4-FFF2-40B4-BE49-F238E27FC236}">
                <a16:creationId xmlns:a16="http://schemas.microsoft.com/office/drawing/2014/main" id="{D9788038-47D9-41B7-97DA-783DB3414956}"/>
              </a:ext>
            </a:extLst>
          </p:cNvPr>
          <p:cNvSpPr>
            <a:spLocks noGrp="1"/>
          </p:cNvSpPr>
          <p:nvPr>
            <p:ph type="ftr" sz="quarter" idx="11"/>
          </p:nvPr>
        </p:nvSpPr>
        <p:spPr/>
        <p:txBody>
          <a:bodyPr/>
          <a:lstStyle/>
          <a:p>
            <a:r>
              <a:rPr lang="en-US"/>
              <a:t>Software Engineering as the Next Level Up from Programming | APAC GB Tour 2021</a:t>
            </a:r>
            <a:endParaRPr lang="nl-NL"/>
          </a:p>
        </p:txBody>
      </p:sp>
      <p:grpSp>
        <p:nvGrpSpPr>
          <p:cNvPr id="11" name="Group 10">
            <a:extLst>
              <a:ext uri="{FF2B5EF4-FFF2-40B4-BE49-F238E27FC236}">
                <a16:creationId xmlns:a16="http://schemas.microsoft.com/office/drawing/2014/main" id="{B9476A44-01D1-434F-942C-F0973D970C1F}"/>
              </a:ext>
            </a:extLst>
          </p:cNvPr>
          <p:cNvGrpSpPr/>
          <p:nvPr/>
        </p:nvGrpSpPr>
        <p:grpSpPr>
          <a:xfrm>
            <a:off x="5764954" y="168334"/>
            <a:ext cx="2768600" cy="808688"/>
            <a:chOff x="5660075" y="54912"/>
            <a:chExt cx="3483925" cy="1186176"/>
          </a:xfrm>
        </p:grpSpPr>
        <p:sp>
          <p:nvSpPr>
            <p:cNvPr id="6" name="Trapezoid 5">
              <a:extLst>
                <a:ext uri="{FF2B5EF4-FFF2-40B4-BE49-F238E27FC236}">
                  <a16:creationId xmlns:a16="http://schemas.microsoft.com/office/drawing/2014/main" id="{DF1A8864-F468-4DE5-A589-4F1ADEB8AE07}"/>
                </a:ext>
              </a:extLst>
            </p:cNvPr>
            <p:cNvSpPr/>
            <p:nvPr/>
          </p:nvSpPr>
          <p:spPr>
            <a:xfrm>
              <a:off x="5660075" y="54912"/>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A75AFA8-2253-4928-B9FA-4A42D4DE4F86}"/>
                </a:ext>
              </a:extLst>
            </p:cNvPr>
            <p:cNvSpPr txBox="1"/>
            <p:nvPr/>
          </p:nvSpPr>
          <p:spPr>
            <a:xfrm>
              <a:off x="7601416" y="579973"/>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8" name="Straight Connector 7">
              <a:extLst>
                <a:ext uri="{FF2B5EF4-FFF2-40B4-BE49-F238E27FC236}">
                  <a16:creationId xmlns:a16="http://schemas.microsoft.com/office/drawing/2014/main" id="{7F6F1909-5CC9-408A-ADAC-8F30EE415104}"/>
                </a:ext>
              </a:extLst>
            </p:cNvPr>
            <p:cNvCxnSpPr>
              <a:cxnSpLocks/>
            </p:cNvCxnSpPr>
            <p:nvPr/>
          </p:nvCxnSpPr>
          <p:spPr>
            <a:xfrm>
              <a:off x="6849633" y="54912"/>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D9B3322-1CDF-4EE7-A577-772BB6B25B30}"/>
                </a:ext>
              </a:extLst>
            </p:cNvPr>
            <p:cNvSpPr txBox="1"/>
            <p:nvPr/>
          </p:nvSpPr>
          <p:spPr>
            <a:xfrm>
              <a:off x="6236783" y="579973"/>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grpSp>
      <p:sp>
        <p:nvSpPr>
          <p:cNvPr id="12" name="Parallelogram 11">
            <a:extLst>
              <a:ext uri="{FF2B5EF4-FFF2-40B4-BE49-F238E27FC236}">
                <a16:creationId xmlns:a16="http://schemas.microsoft.com/office/drawing/2014/main" id="{C488AB84-49A8-46C6-881F-9493DF05FBE0}"/>
              </a:ext>
            </a:extLst>
          </p:cNvPr>
          <p:cNvSpPr/>
          <p:nvPr/>
        </p:nvSpPr>
        <p:spPr>
          <a:xfrm rot="18078828">
            <a:off x="6739832" y="-1087041"/>
            <a:ext cx="2032301" cy="253077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Wave 12">
            <a:extLst>
              <a:ext uri="{FF2B5EF4-FFF2-40B4-BE49-F238E27FC236}">
                <a16:creationId xmlns:a16="http://schemas.microsoft.com/office/drawing/2014/main" id="{F9142E66-7271-4694-B8BF-73447C972BC6}"/>
              </a:ext>
            </a:extLst>
          </p:cNvPr>
          <p:cNvSpPr/>
          <p:nvPr/>
        </p:nvSpPr>
        <p:spPr>
          <a:xfrm>
            <a:off x="5562600" y="2472267"/>
            <a:ext cx="3403600" cy="2383233"/>
          </a:xfrm>
          <a:prstGeom prst="doubleWav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Impact/Risk (Longer Term)</a:t>
            </a:r>
          </a:p>
          <a:p>
            <a:pPr marL="285750" indent="-285750">
              <a:buFont typeface="Arial" panose="020B0604020202020204" pitchFamily="34" charset="0"/>
              <a:buChar char="•"/>
            </a:pPr>
            <a:r>
              <a:rPr lang="en-US" dirty="0">
                <a:solidFill>
                  <a:schemeClr val="bg1"/>
                </a:solidFill>
              </a:rPr>
              <a:t>Changes increasingly become harder (lengthy, costly, risky) – low agility</a:t>
            </a:r>
          </a:p>
          <a:p>
            <a:pPr marL="285750" indent="-285750">
              <a:buFont typeface="Arial" panose="020B0604020202020204" pitchFamily="34" charset="0"/>
              <a:buChar char="•"/>
            </a:pPr>
            <a:r>
              <a:rPr lang="en-US" dirty="0">
                <a:solidFill>
                  <a:schemeClr val="bg1"/>
                </a:solidFill>
              </a:rPr>
              <a:t>Hard to keep/find &amp; motivate technical staff</a:t>
            </a:r>
          </a:p>
          <a:p>
            <a:pPr marL="285750" indent="-285750">
              <a:buFont typeface="Arial" panose="020B0604020202020204" pitchFamily="34" charset="0"/>
              <a:buChar char="•"/>
            </a:pPr>
            <a:r>
              <a:rPr lang="en-US" dirty="0">
                <a:solidFill>
                  <a:schemeClr val="bg1"/>
                </a:solidFill>
              </a:rPr>
              <a:t>Drop in Team Productivity (velocity)</a:t>
            </a:r>
          </a:p>
          <a:p>
            <a:pPr marL="285750" indent="-285750">
              <a:buFont typeface="Arial" panose="020B0604020202020204" pitchFamily="34" charset="0"/>
              <a:buChar char="•"/>
            </a:pPr>
            <a:r>
              <a:rPr lang="en-US" dirty="0">
                <a:solidFill>
                  <a:schemeClr val="bg1"/>
                </a:solidFill>
              </a:rPr>
              <a:t>Production incidents </a:t>
            </a:r>
          </a:p>
          <a:p>
            <a:pPr marL="285750" indent="-285750">
              <a:buFont typeface="Arial" panose="020B0604020202020204" pitchFamily="34" charset="0"/>
              <a:buChar char="•"/>
            </a:pPr>
            <a:r>
              <a:rPr lang="en-US" dirty="0">
                <a:solidFill>
                  <a:schemeClr val="bg1"/>
                </a:solidFill>
              </a:rPr>
              <a:t>Increased Vulnerability </a:t>
            </a:r>
          </a:p>
        </p:txBody>
      </p:sp>
      <p:sp>
        <p:nvSpPr>
          <p:cNvPr id="14" name="Rectangle: Rounded Corners 13">
            <a:extLst>
              <a:ext uri="{FF2B5EF4-FFF2-40B4-BE49-F238E27FC236}">
                <a16:creationId xmlns:a16="http://schemas.microsoft.com/office/drawing/2014/main" id="{719B43C1-1A7D-4502-9424-8445FBFBCC9F}"/>
              </a:ext>
            </a:extLst>
          </p:cNvPr>
          <p:cNvSpPr/>
          <p:nvPr/>
        </p:nvSpPr>
        <p:spPr>
          <a:xfrm>
            <a:off x="7572453" y="144000"/>
            <a:ext cx="1453013" cy="6435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1050" i="1" dirty="0">
                <a:solidFill>
                  <a:schemeClr val="tx1"/>
                </a:solidFill>
              </a:rPr>
              <a:t>Owner:</a:t>
            </a:r>
            <a:r>
              <a:rPr lang="en-US" sz="1050" dirty="0">
                <a:solidFill>
                  <a:schemeClr val="tx1"/>
                </a:solidFill>
              </a:rPr>
              <a:t> Architect  (*</a:t>
            </a:r>
          </a:p>
          <a:p>
            <a:pPr algn="r"/>
            <a:r>
              <a:rPr lang="en-US" sz="1050" i="1" dirty="0">
                <a:solidFill>
                  <a:schemeClr val="tx1"/>
                </a:solidFill>
              </a:rPr>
              <a:t>Found during:</a:t>
            </a:r>
            <a:r>
              <a:rPr lang="en-US" sz="1050" dirty="0">
                <a:solidFill>
                  <a:schemeClr val="tx1"/>
                </a:solidFill>
              </a:rPr>
              <a:t> Dev, Code QA, Review</a:t>
            </a:r>
          </a:p>
        </p:txBody>
      </p:sp>
      <p:sp>
        <p:nvSpPr>
          <p:cNvPr id="5" name="Slide Number Placeholder 4">
            <a:extLst>
              <a:ext uri="{FF2B5EF4-FFF2-40B4-BE49-F238E27FC236}">
                <a16:creationId xmlns:a16="http://schemas.microsoft.com/office/drawing/2014/main" id="{8AA94982-71C1-4164-90AB-ABA277F37FEB}"/>
              </a:ext>
            </a:extLst>
          </p:cNvPr>
          <p:cNvSpPr>
            <a:spLocks noGrp="1"/>
          </p:cNvSpPr>
          <p:nvPr>
            <p:ph type="sldNum" sz="quarter" idx="12"/>
          </p:nvPr>
        </p:nvSpPr>
        <p:spPr/>
        <p:txBody>
          <a:bodyPr/>
          <a:lstStyle/>
          <a:p>
            <a:fld id="{14F1411D-0280-154F-AEAC-4C20B7AA46B2}" type="slidenum">
              <a:rPr lang="nl-NL" smtClean="0"/>
              <a:t>41</a:t>
            </a:fld>
            <a:endParaRPr lang="nl-NL"/>
          </a:p>
        </p:txBody>
      </p:sp>
    </p:spTree>
    <p:extLst>
      <p:ext uri="{BB962C8B-B14F-4D97-AF65-F5344CB8AC3E}">
        <p14:creationId xmlns:p14="http://schemas.microsoft.com/office/powerpoint/2010/main" val="107090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D2C9-AD24-4193-91D6-2AF37DC7BF3E}"/>
              </a:ext>
            </a:extLst>
          </p:cNvPr>
          <p:cNvSpPr>
            <a:spLocks noGrp="1"/>
          </p:cNvSpPr>
          <p:nvPr>
            <p:ph type="title"/>
          </p:nvPr>
        </p:nvSpPr>
        <p:spPr/>
        <p:txBody>
          <a:bodyPr/>
          <a:lstStyle/>
          <a:p>
            <a:r>
              <a:rPr lang="en-US" dirty="0"/>
              <a:t>What to do about debt? </a:t>
            </a:r>
          </a:p>
        </p:txBody>
      </p:sp>
      <p:sp>
        <p:nvSpPr>
          <p:cNvPr id="3" name="Content Placeholder 2">
            <a:extLst>
              <a:ext uri="{FF2B5EF4-FFF2-40B4-BE49-F238E27FC236}">
                <a16:creationId xmlns:a16="http://schemas.microsoft.com/office/drawing/2014/main" id="{FFA6B0CD-12BE-48A0-91C0-1399D44A33CF}"/>
              </a:ext>
            </a:extLst>
          </p:cNvPr>
          <p:cNvSpPr>
            <a:spLocks noGrp="1"/>
          </p:cNvSpPr>
          <p:nvPr>
            <p:ph idx="1"/>
          </p:nvPr>
        </p:nvSpPr>
        <p:spPr>
          <a:xfrm>
            <a:off x="720003" y="859800"/>
            <a:ext cx="6623999" cy="3780000"/>
          </a:xfrm>
        </p:spPr>
        <p:txBody>
          <a:bodyPr/>
          <a:lstStyle/>
          <a:p>
            <a:r>
              <a:rPr lang="en-US" sz="1400" dirty="0"/>
              <a:t>Identify debt during</a:t>
            </a:r>
          </a:p>
          <a:p>
            <a:pPr lvl="1"/>
            <a:r>
              <a:rPr lang="en-US" sz="1400" dirty="0"/>
              <a:t>refinement, review, test, Ops intake, retrospective, audit, on boarding</a:t>
            </a:r>
          </a:p>
          <a:p>
            <a:pPr lvl="1"/>
            <a:r>
              <a:rPr lang="en-US" sz="1400" dirty="0"/>
              <a:t>analysis, development, production usage</a:t>
            </a:r>
          </a:p>
          <a:p>
            <a:r>
              <a:rPr lang="en-US" sz="1400" dirty="0"/>
              <a:t>Make debt explicit and visible – in a debt register and the risk log</a:t>
            </a:r>
          </a:p>
          <a:p>
            <a:pPr lvl="1"/>
            <a:r>
              <a:rPr lang="en-US" sz="1400" dirty="0"/>
              <a:t>what and where</a:t>
            </a:r>
          </a:p>
          <a:p>
            <a:pPr lvl="1"/>
            <a:r>
              <a:rPr lang="en-US" sz="1400" dirty="0"/>
              <a:t>severity, risk and impact (running cost!)</a:t>
            </a:r>
          </a:p>
          <a:p>
            <a:pPr lvl="1"/>
            <a:r>
              <a:rPr lang="en-US" sz="1400" dirty="0"/>
              <a:t>resolution: how and effort</a:t>
            </a:r>
          </a:p>
          <a:p>
            <a:r>
              <a:rPr lang="en-US" sz="1400" dirty="0"/>
              <a:t>Discuss debt (risks, running cost of not fixing) &amp; plan actions </a:t>
            </a:r>
          </a:p>
          <a:p>
            <a:pPr lvl="1"/>
            <a:r>
              <a:rPr lang="en-US" sz="1400" dirty="0"/>
              <a:t>in every sprint planning </a:t>
            </a:r>
          </a:p>
          <a:p>
            <a:pPr lvl="1"/>
            <a:r>
              <a:rPr lang="en-US" sz="1400" dirty="0"/>
              <a:t>in every steering committee session</a:t>
            </a:r>
          </a:p>
          <a:p>
            <a:pPr lvl="1"/>
            <a:r>
              <a:rPr lang="en-US" sz="1400" dirty="0"/>
              <a:t>…</a:t>
            </a:r>
          </a:p>
          <a:p>
            <a:r>
              <a:rPr lang="en-US" sz="1400" dirty="0"/>
              <a:t>Continuously work on reducing debt – in small steps</a:t>
            </a:r>
          </a:p>
          <a:p>
            <a:pPr lvl="1"/>
            <a:r>
              <a:rPr lang="en-US" sz="1400" dirty="0"/>
              <a:t>boy scout principle (improve everything you touch)</a:t>
            </a:r>
          </a:p>
          <a:p>
            <a:pPr lvl="1"/>
            <a:r>
              <a:rPr lang="en-US" sz="1400" dirty="0"/>
              <a:t>explicitly set sprint budget aside</a:t>
            </a:r>
          </a:p>
          <a:p>
            <a:pPr lvl="1"/>
            <a:r>
              <a:rPr lang="en-US" sz="1400" dirty="0"/>
              <a:t>Debt status should be a Team KPI</a:t>
            </a:r>
          </a:p>
          <a:p>
            <a:r>
              <a:rPr lang="en-US" sz="1400" dirty="0"/>
              <a:t>Focus on a root cause: Team Process Debt</a:t>
            </a:r>
          </a:p>
        </p:txBody>
      </p:sp>
      <p:sp>
        <p:nvSpPr>
          <p:cNvPr id="4" name="Footer Placeholder 3">
            <a:extLst>
              <a:ext uri="{FF2B5EF4-FFF2-40B4-BE49-F238E27FC236}">
                <a16:creationId xmlns:a16="http://schemas.microsoft.com/office/drawing/2014/main" id="{DF36797F-B597-4329-A03E-15CCFE9FD1CC}"/>
              </a:ext>
            </a:extLst>
          </p:cNvPr>
          <p:cNvSpPr>
            <a:spLocks noGrp="1"/>
          </p:cNvSpPr>
          <p:nvPr>
            <p:ph type="ftr" sz="quarter" idx="11"/>
          </p:nvPr>
        </p:nvSpPr>
        <p:spPr/>
        <p:txBody>
          <a:bodyPr/>
          <a:lstStyle/>
          <a:p>
            <a:r>
              <a:rPr lang="en-US"/>
              <a:t>Software Engineering as the Next Level Up from Programming | APAC GB Tour 2021</a:t>
            </a:r>
            <a:endParaRPr lang="nl-NL"/>
          </a:p>
        </p:txBody>
      </p:sp>
      <p:grpSp>
        <p:nvGrpSpPr>
          <p:cNvPr id="14" name="Group 13">
            <a:extLst>
              <a:ext uri="{FF2B5EF4-FFF2-40B4-BE49-F238E27FC236}">
                <a16:creationId xmlns:a16="http://schemas.microsoft.com/office/drawing/2014/main" id="{D7E37CCC-40EF-43FC-B4A2-ED6BC82178A5}"/>
              </a:ext>
            </a:extLst>
          </p:cNvPr>
          <p:cNvGrpSpPr/>
          <p:nvPr/>
        </p:nvGrpSpPr>
        <p:grpSpPr>
          <a:xfrm>
            <a:off x="5376333" y="1642533"/>
            <a:ext cx="4438702" cy="3212967"/>
            <a:chOff x="6125021" y="2118281"/>
            <a:chExt cx="3690014" cy="2737219"/>
          </a:xfrm>
        </p:grpSpPr>
        <p:pic>
          <p:nvPicPr>
            <p:cNvPr id="1026" name="Picture 2" descr="Crushing Debt Killing 401k Saving - 401K Specialist">
              <a:extLst>
                <a:ext uri="{FF2B5EF4-FFF2-40B4-BE49-F238E27FC236}">
                  <a16:creationId xmlns:a16="http://schemas.microsoft.com/office/drawing/2014/main" id="{8CAE7086-441A-4B52-B41E-15C7CC317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021" y="3293400"/>
              <a:ext cx="2914650" cy="15621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3A8ABF3-34E2-492E-8050-B4D7483A5000}"/>
                </a:ext>
              </a:extLst>
            </p:cNvPr>
            <p:cNvGrpSpPr/>
            <p:nvPr/>
          </p:nvGrpSpPr>
          <p:grpSpPr>
            <a:xfrm>
              <a:off x="6574813" y="2118281"/>
              <a:ext cx="2161066" cy="1333238"/>
              <a:chOff x="2848214" y="398120"/>
              <a:chExt cx="4452119" cy="3145906"/>
            </a:xfrm>
          </p:grpSpPr>
          <p:sp>
            <p:nvSpPr>
              <p:cNvPr id="7" name="Isosceles Triangle 6">
                <a:extLst>
                  <a:ext uri="{FF2B5EF4-FFF2-40B4-BE49-F238E27FC236}">
                    <a16:creationId xmlns:a16="http://schemas.microsoft.com/office/drawing/2014/main" id="{F93B427E-2DBF-469F-8338-9778FABA7DDD}"/>
                  </a:ext>
                </a:extLst>
              </p:cNvPr>
              <p:cNvSpPr/>
              <p:nvPr/>
            </p:nvSpPr>
            <p:spPr>
              <a:xfrm>
                <a:off x="4044922" y="398120"/>
                <a:ext cx="2058699" cy="125590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Functional </a:t>
                </a:r>
                <a:br>
                  <a:rPr lang="en-US" sz="700" dirty="0"/>
                </a:br>
                <a:r>
                  <a:rPr lang="en-US" sz="700" dirty="0"/>
                  <a:t>Debt</a:t>
                </a:r>
              </a:p>
            </p:txBody>
          </p:sp>
          <p:sp>
            <p:nvSpPr>
              <p:cNvPr id="8" name="Trapezoid 7">
                <a:extLst>
                  <a:ext uri="{FF2B5EF4-FFF2-40B4-BE49-F238E27FC236}">
                    <a16:creationId xmlns:a16="http://schemas.microsoft.com/office/drawing/2014/main" id="{2043B210-1355-4D74-A8DB-E8410DBD3D27}"/>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Team Process Debt</a:t>
                </a:r>
              </a:p>
            </p:txBody>
          </p:sp>
          <p:sp>
            <p:nvSpPr>
              <p:cNvPr id="9" name="Trapezoid 8">
                <a:extLst>
                  <a:ext uri="{FF2B5EF4-FFF2-40B4-BE49-F238E27FC236}">
                    <a16:creationId xmlns:a16="http://schemas.microsoft.com/office/drawing/2014/main" id="{C3CA6E8B-46F5-408F-BE55-96E468EB816A}"/>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F96557A4-A492-44F6-8532-4AF07E40B560}"/>
                  </a:ext>
                </a:extLst>
              </p:cNvPr>
              <p:cNvSpPr txBox="1"/>
              <p:nvPr/>
            </p:nvSpPr>
            <p:spPr>
              <a:xfrm>
                <a:off x="5274528" y="2210787"/>
                <a:ext cx="988742" cy="254181"/>
              </a:xfrm>
              <a:prstGeom prst="rect">
                <a:avLst/>
              </a:prstGeom>
              <a:noFill/>
            </p:spPr>
            <p:txBody>
              <a:bodyPr wrap="square" lIns="0" tIns="0" rIns="0" bIns="0" rtlCol="0">
                <a:spAutoFit/>
              </a:bodyPr>
              <a:lstStyle/>
              <a:p>
                <a:pPr algn="ctr"/>
                <a:r>
                  <a:rPr lang="en-US" sz="800" dirty="0">
                    <a:solidFill>
                      <a:schemeClr val="bg1"/>
                    </a:solidFill>
                  </a:rPr>
                  <a:t>Ops Debt</a:t>
                </a:r>
              </a:p>
            </p:txBody>
          </p:sp>
          <p:cxnSp>
            <p:nvCxnSpPr>
              <p:cNvPr id="11" name="Straight Connector 10">
                <a:extLst>
                  <a:ext uri="{FF2B5EF4-FFF2-40B4-BE49-F238E27FC236}">
                    <a16:creationId xmlns:a16="http://schemas.microsoft.com/office/drawing/2014/main" id="{2D42CD2F-2077-4058-B530-39DD15D7A440}"/>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4AA70FF-5997-4D2A-B730-EDEC8B149626}"/>
                  </a:ext>
                </a:extLst>
              </p:cNvPr>
              <p:cNvSpPr txBox="1"/>
              <p:nvPr/>
            </p:nvSpPr>
            <p:spPr>
              <a:xfrm>
                <a:off x="3909896" y="2210787"/>
                <a:ext cx="988742" cy="254181"/>
              </a:xfrm>
              <a:prstGeom prst="rect">
                <a:avLst/>
              </a:prstGeom>
              <a:noFill/>
            </p:spPr>
            <p:txBody>
              <a:bodyPr wrap="square" lIns="0" tIns="0" rIns="0" bIns="0" rtlCol="0">
                <a:spAutoFit/>
              </a:bodyPr>
              <a:lstStyle/>
              <a:p>
                <a:pPr algn="ctr"/>
                <a:r>
                  <a:rPr lang="en-US" sz="800" dirty="0">
                    <a:solidFill>
                      <a:schemeClr val="bg1"/>
                    </a:solidFill>
                  </a:rPr>
                  <a:t>Tech Debt</a:t>
                </a:r>
              </a:p>
            </p:txBody>
          </p:sp>
        </p:grpSp>
        <p:sp>
          <p:nvSpPr>
            <p:cNvPr id="13" name="Thought Bubble: Cloud 12">
              <a:extLst>
                <a:ext uri="{FF2B5EF4-FFF2-40B4-BE49-F238E27FC236}">
                  <a16:creationId xmlns:a16="http://schemas.microsoft.com/office/drawing/2014/main" id="{3C1AB3E2-AF9A-4BA0-BAFB-9FEF550B373D}"/>
                </a:ext>
              </a:extLst>
            </p:cNvPr>
            <p:cNvSpPr/>
            <p:nvPr/>
          </p:nvSpPr>
          <p:spPr>
            <a:xfrm>
              <a:off x="8123932" y="3662461"/>
              <a:ext cx="1691103" cy="628710"/>
            </a:xfrm>
            <a:prstGeom prst="cloudCallout">
              <a:avLst>
                <a:gd name="adj1" fmla="val -63389"/>
                <a:gd name="adj2" fmla="val 423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grpSp>
          <p:nvGrpSpPr>
            <p:cNvPr id="15" name="Group 14">
              <a:extLst>
                <a:ext uri="{FF2B5EF4-FFF2-40B4-BE49-F238E27FC236}">
                  <a16:creationId xmlns:a16="http://schemas.microsoft.com/office/drawing/2014/main" id="{A1EB1242-4062-48D5-B128-023D669CDC0A}"/>
                </a:ext>
              </a:extLst>
            </p:cNvPr>
            <p:cNvGrpSpPr/>
            <p:nvPr/>
          </p:nvGrpSpPr>
          <p:grpSpPr>
            <a:xfrm>
              <a:off x="8343441" y="3836060"/>
              <a:ext cx="1029881" cy="237734"/>
              <a:chOff x="4572000" y="129033"/>
              <a:chExt cx="4452119" cy="1299246"/>
            </a:xfrm>
          </p:grpSpPr>
          <p:sp>
            <p:nvSpPr>
              <p:cNvPr id="16" name="Trapezoid 15">
                <a:extLst>
                  <a:ext uri="{FF2B5EF4-FFF2-40B4-BE49-F238E27FC236}">
                    <a16:creationId xmlns:a16="http://schemas.microsoft.com/office/drawing/2014/main" id="{6ABC3E6B-BA2D-441C-8793-F712B4712596}"/>
                  </a:ext>
                </a:extLst>
              </p:cNvPr>
              <p:cNvSpPr/>
              <p:nvPr/>
            </p:nvSpPr>
            <p:spPr>
              <a:xfrm flipV="1">
                <a:off x="4572000" y="129033"/>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400" dirty="0"/>
              </a:p>
            </p:txBody>
          </p:sp>
          <p:sp>
            <p:nvSpPr>
              <p:cNvPr id="17" name="TextBox 16">
                <a:extLst>
                  <a:ext uri="{FF2B5EF4-FFF2-40B4-BE49-F238E27FC236}">
                    <a16:creationId xmlns:a16="http://schemas.microsoft.com/office/drawing/2014/main" id="{8CCC7E0E-C3CA-448E-A483-1B06298E7C90}"/>
                  </a:ext>
                </a:extLst>
              </p:cNvPr>
              <p:cNvSpPr txBox="1"/>
              <p:nvPr/>
            </p:nvSpPr>
            <p:spPr>
              <a:xfrm>
                <a:off x="6296064" y="157965"/>
                <a:ext cx="1222602" cy="573192"/>
              </a:xfrm>
              <a:prstGeom prst="rect">
                <a:avLst/>
              </a:prstGeom>
              <a:noFill/>
            </p:spPr>
            <p:txBody>
              <a:bodyPr wrap="square" lIns="0" tIns="0" rIns="0" bIns="0" rtlCol="0">
                <a:spAutoFit/>
              </a:bodyPr>
              <a:lstStyle/>
              <a:p>
                <a:pPr algn="ctr"/>
                <a:r>
                  <a:rPr lang="en-US" sz="400" dirty="0">
                    <a:solidFill>
                      <a:schemeClr val="bg1"/>
                    </a:solidFill>
                  </a:rPr>
                  <a:t>Organization Debt</a:t>
                </a:r>
              </a:p>
            </p:txBody>
          </p:sp>
          <p:sp>
            <p:nvSpPr>
              <p:cNvPr id="18" name="Trapezoid 17">
                <a:extLst>
                  <a:ext uri="{FF2B5EF4-FFF2-40B4-BE49-F238E27FC236}">
                    <a16:creationId xmlns:a16="http://schemas.microsoft.com/office/drawing/2014/main" id="{E7C57AC1-3652-4F8B-A2B4-2534650C868F}"/>
                  </a:ext>
                </a:extLst>
              </p:cNvPr>
              <p:cNvSpPr/>
              <p:nvPr/>
            </p:nvSpPr>
            <p:spPr>
              <a:xfrm flipV="1">
                <a:off x="4941134" y="811245"/>
                <a:ext cx="3737028"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sp>
            <p:nvSpPr>
              <p:cNvPr id="19" name="TextBox 18">
                <a:extLst>
                  <a:ext uri="{FF2B5EF4-FFF2-40B4-BE49-F238E27FC236}">
                    <a16:creationId xmlns:a16="http://schemas.microsoft.com/office/drawing/2014/main" id="{5C7878D2-CBFE-4CC3-AED3-B195FF20F38D}"/>
                  </a:ext>
                </a:extLst>
              </p:cNvPr>
              <p:cNvSpPr txBox="1"/>
              <p:nvPr/>
            </p:nvSpPr>
            <p:spPr>
              <a:xfrm>
                <a:off x="6412991" y="824610"/>
                <a:ext cx="988743" cy="573192"/>
              </a:xfrm>
              <a:prstGeom prst="rect">
                <a:avLst/>
              </a:prstGeom>
              <a:noFill/>
            </p:spPr>
            <p:txBody>
              <a:bodyPr wrap="square" lIns="0" tIns="0" rIns="0" bIns="0" rtlCol="0">
                <a:spAutoFit/>
              </a:bodyPr>
              <a:lstStyle/>
              <a:p>
                <a:pPr algn="ctr"/>
                <a:r>
                  <a:rPr lang="en-US" sz="400" dirty="0">
                    <a:solidFill>
                      <a:schemeClr val="bg1"/>
                    </a:solidFill>
                  </a:rPr>
                  <a:t>Community Debt</a:t>
                </a:r>
              </a:p>
            </p:txBody>
          </p:sp>
        </p:grpSp>
      </p:grpSp>
      <p:sp>
        <p:nvSpPr>
          <p:cNvPr id="21" name="Flowchart: Multidocument 20">
            <a:extLst>
              <a:ext uri="{FF2B5EF4-FFF2-40B4-BE49-F238E27FC236}">
                <a16:creationId xmlns:a16="http://schemas.microsoft.com/office/drawing/2014/main" id="{E94C91CF-007D-42F6-B14C-641B7C11737D}"/>
              </a:ext>
            </a:extLst>
          </p:cNvPr>
          <p:cNvSpPr/>
          <p:nvPr/>
        </p:nvSpPr>
        <p:spPr>
          <a:xfrm>
            <a:off x="80697" y="2374641"/>
            <a:ext cx="585010" cy="58423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TextBox 21">
            <a:extLst>
              <a:ext uri="{FF2B5EF4-FFF2-40B4-BE49-F238E27FC236}">
                <a16:creationId xmlns:a16="http://schemas.microsoft.com/office/drawing/2014/main" id="{F35EFB01-0086-445A-92C8-C2BCB6139990}"/>
              </a:ext>
            </a:extLst>
          </p:cNvPr>
          <p:cNvSpPr txBox="1"/>
          <p:nvPr/>
        </p:nvSpPr>
        <p:spPr>
          <a:xfrm>
            <a:off x="102533" y="2979442"/>
            <a:ext cx="476092" cy="307777"/>
          </a:xfrm>
          <a:prstGeom prst="rect">
            <a:avLst/>
          </a:prstGeom>
          <a:noFill/>
        </p:spPr>
        <p:txBody>
          <a:bodyPr wrap="none" lIns="0" tIns="0" rIns="0" bIns="0" rtlCol="0">
            <a:spAutoFit/>
          </a:bodyPr>
          <a:lstStyle/>
          <a:p>
            <a:r>
              <a:rPr lang="en-US" sz="1000" dirty="0"/>
              <a:t>Debt </a:t>
            </a:r>
            <a:br>
              <a:rPr lang="en-US" sz="1000" dirty="0"/>
            </a:br>
            <a:r>
              <a:rPr lang="en-US" sz="1000" dirty="0"/>
              <a:t>Register</a:t>
            </a:r>
          </a:p>
        </p:txBody>
      </p:sp>
      <p:sp>
        <p:nvSpPr>
          <p:cNvPr id="23" name="Flowchart: Multidocument 22">
            <a:extLst>
              <a:ext uri="{FF2B5EF4-FFF2-40B4-BE49-F238E27FC236}">
                <a16:creationId xmlns:a16="http://schemas.microsoft.com/office/drawing/2014/main" id="{3ED6CF68-147D-4496-AC60-63CD4C172E77}"/>
              </a:ext>
            </a:extLst>
          </p:cNvPr>
          <p:cNvSpPr/>
          <p:nvPr/>
        </p:nvSpPr>
        <p:spPr>
          <a:xfrm>
            <a:off x="82712" y="1440414"/>
            <a:ext cx="585010" cy="584239"/>
          </a:xfrm>
          <a:prstGeom prst="flowChartMultidocumen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4" name="TextBox 23">
            <a:extLst>
              <a:ext uri="{FF2B5EF4-FFF2-40B4-BE49-F238E27FC236}">
                <a16:creationId xmlns:a16="http://schemas.microsoft.com/office/drawing/2014/main" id="{11424CE0-FFE6-46A5-BF5A-78C8CF79CCEC}"/>
              </a:ext>
            </a:extLst>
          </p:cNvPr>
          <p:cNvSpPr txBox="1"/>
          <p:nvPr/>
        </p:nvSpPr>
        <p:spPr>
          <a:xfrm>
            <a:off x="104548" y="2045215"/>
            <a:ext cx="285335" cy="307777"/>
          </a:xfrm>
          <a:prstGeom prst="rect">
            <a:avLst/>
          </a:prstGeom>
          <a:noFill/>
        </p:spPr>
        <p:txBody>
          <a:bodyPr wrap="none" lIns="0" tIns="0" rIns="0" bIns="0" rtlCol="0">
            <a:spAutoFit/>
          </a:bodyPr>
          <a:lstStyle/>
          <a:p>
            <a:r>
              <a:rPr lang="en-US" sz="1000" dirty="0"/>
              <a:t>Risk </a:t>
            </a:r>
            <a:br>
              <a:rPr lang="en-US" sz="1000" dirty="0"/>
            </a:br>
            <a:r>
              <a:rPr lang="en-US" sz="1000" dirty="0"/>
              <a:t>Log</a:t>
            </a:r>
          </a:p>
        </p:txBody>
      </p:sp>
      <p:cxnSp>
        <p:nvCxnSpPr>
          <p:cNvPr id="25" name="Straight Arrow Connector 24">
            <a:extLst>
              <a:ext uri="{FF2B5EF4-FFF2-40B4-BE49-F238E27FC236}">
                <a16:creationId xmlns:a16="http://schemas.microsoft.com/office/drawing/2014/main" id="{3E2BCE91-D575-408A-8304-786584AF2DC3}"/>
              </a:ext>
            </a:extLst>
          </p:cNvPr>
          <p:cNvCxnSpPr/>
          <p:nvPr/>
        </p:nvCxnSpPr>
        <p:spPr>
          <a:xfrm>
            <a:off x="601829" y="1917379"/>
            <a:ext cx="0" cy="45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ultidocument 25">
            <a:extLst>
              <a:ext uri="{FF2B5EF4-FFF2-40B4-BE49-F238E27FC236}">
                <a16:creationId xmlns:a16="http://schemas.microsoft.com/office/drawing/2014/main" id="{1264B245-8492-4CE2-A627-822FC9CFB006}"/>
              </a:ext>
            </a:extLst>
          </p:cNvPr>
          <p:cNvSpPr/>
          <p:nvPr/>
        </p:nvSpPr>
        <p:spPr>
          <a:xfrm>
            <a:off x="87930" y="3308868"/>
            <a:ext cx="585010" cy="584239"/>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p>
        </p:txBody>
      </p:sp>
      <p:sp>
        <p:nvSpPr>
          <p:cNvPr id="27" name="TextBox 26">
            <a:extLst>
              <a:ext uri="{FF2B5EF4-FFF2-40B4-BE49-F238E27FC236}">
                <a16:creationId xmlns:a16="http://schemas.microsoft.com/office/drawing/2014/main" id="{FDCBB362-EA1E-41DA-B203-B4059D174B9C}"/>
              </a:ext>
            </a:extLst>
          </p:cNvPr>
          <p:cNvSpPr txBox="1"/>
          <p:nvPr/>
        </p:nvSpPr>
        <p:spPr>
          <a:xfrm>
            <a:off x="109765" y="3913669"/>
            <a:ext cx="453650" cy="461665"/>
          </a:xfrm>
          <a:prstGeom prst="rect">
            <a:avLst/>
          </a:prstGeom>
          <a:noFill/>
        </p:spPr>
        <p:txBody>
          <a:bodyPr wrap="none" lIns="0" tIns="0" rIns="0" bIns="0" rtlCol="0">
            <a:spAutoFit/>
          </a:bodyPr>
          <a:lstStyle/>
          <a:p>
            <a:r>
              <a:rPr lang="en-US" sz="1000" dirty="0"/>
              <a:t>Team </a:t>
            </a:r>
            <a:br>
              <a:rPr lang="en-US" sz="1000" dirty="0"/>
            </a:br>
            <a:r>
              <a:rPr lang="en-US" sz="1000" dirty="0"/>
              <a:t>Story </a:t>
            </a:r>
            <a:br>
              <a:rPr lang="en-US" sz="1000" dirty="0"/>
            </a:br>
            <a:r>
              <a:rPr lang="en-US" sz="1000" dirty="0"/>
              <a:t>Backlog</a:t>
            </a:r>
          </a:p>
        </p:txBody>
      </p:sp>
      <p:cxnSp>
        <p:nvCxnSpPr>
          <p:cNvPr id="28" name="Straight Arrow Connector 27">
            <a:extLst>
              <a:ext uri="{FF2B5EF4-FFF2-40B4-BE49-F238E27FC236}">
                <a16:creationId xmlns:a16="http://schemas.microsoft.com/office/drawing/2014/main" id="{6B694A8F-4F67-492F-A56F-67185850ECB7}"/>
              </a:ext>
            </a:extLst>
          </p:cNvPr>
          <p:cNvCxnSpPr/>
          <p:nvPr/>
        </p:nvCxnSpPr>
        <p:spPr>
          <a:xfrm>
            <a:off x="601829" y="2853613"/>
            <a:ext cx="0" cy="457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4DBEF7DC-EE3A-4B02-A442-FC81191C8D98}"/>
              </a:ext>
            </a:extLst>
          </p:cNvPr>
          <p:cNvSpPr>
            <a:spLocks noGrp="1"/>
          </p:cNvSpPr>
          <p:nvPr>
            <p:ph type="sldNum" sz="quarter" idx="12"/>
          </p:nvPr>
        </p:nvSpPr>
        <p:spPr/>
        <p:txBody>
          <a:bodyPr/>
          <a:lstStyle/>
          <a:p>
            <a:fld id="{14F1411D-0280-154F-AEAC-4C20B7AA46B2}" type="slidenum">
              <a:rPr lang="nl-NL" smtClean="0"/>
              <a:t>42</a:t>
            </a:fld>
            <a:endParaRPr lang="nl-NL"/>
          </a:p>
        </p:txBody>
      </p:sp>
    </p:spTree>
    <p:extLst>
      <p:ext uri="{BB962C8B-B14F-4D97-AF65-F5344CB8AC3E}">
        <p14:creationId xmlns:p14="http://schemas.microsoft.com/office/powerpoint/2010/main" val="370261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2" grpId="0"/>
      <p:bldP spid="23" grpId="0" animBg="1"/>
      <p:bldP spid="24" grpId="0"/>
      <p:bldP spid="26" grpId="0" animBg="1"/>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C19D-FBF2-4A2A-9C60-1340EBF4F641}"/>
              </a:ext>
            </a:extLst>
          </p:cNvPr>
          <p:cNvSpPr>
            <a:spLocks noGrp="1"/>
          </p:cNvSpPr>
          <p:nvPr>
            <p:ph type="title"/>
          </p:nvPr>
        </p:nvSpPr>
        <p:spPr/>
        <p:txBody>
          <a:bodyPr/>
          <a:lstStyle/>
          <a:p>
            <a:r>
              <a:rPr lang="en-US" i="1" dirty="0"/>
              <a:t>Prevent</a:t>
            </a:r>
            <a:r>
              <a:rPr lang="en-US" dirty="0"/>
              <a:t> or at least </a:t>
            </a:r>
            <a:r>
              <a:rPr lang="en-US" i="1" dirty="0"/>
              <a:t>Manage</a:t>
            </a:r>
            <a:r>
              <a:rPr lang="en-US" dirty="0"/>
              <a:t> Tech Debt</a:t>
            </a:r>
          </a:p>
        </p:txBody>
      </p:sp>
      <p:sp>
        <p:nvSpPr>
          <p:cNvPr id="3" name="Content Placeholder 2">
            <a:extLst>
              <a:ext uri="{FF2B5EF4-FFF2-40B4-BE49-F238E27FC236}">
                <a16:creationId xmlns:a16="http://schemas.microsoft.com/office/drawing/2014/main" id="{62E06F8C-7FE8-479E-B174-0D2644B02563}"/>
              </a:ext>
            </a:extLst>
          </p:cNvPr>
          <p:cNvSpPr>
            <a:spLocks noGrp="1"/>
          </p:cNvSpPr>
          <p:nvPr>
            <p:ph idx="1"/>
          </p:nvPr>
        </p:nvSpPr>
        <p:spPr>
          <a:xfrm>
            <a:off x="720003" y="881294"/>
            <a:ext cx="7486151" cy="3780000"/>
          </a:xfrm>
        </p:spPr>
        <p:txBody>
          <a:bodyPr/>
          <a:lstStyle/>
          <a:p>
            <a:r>
              <a:rPr lang="en-US" dirty="0"/>
              <a:t>Design Principles &amp; Reference Architecture</a:t>
            </a:r>
          </a:p>
          <a:p>
            <a:r>
              <a:rPr lang="en-US" dirty="0"/>
              <a:t>Reusable Building Blocks</a:t>
            </a:r>
          </a:p>
          <a:p>
            <a:r>
              <a:rPr lang="en-US" dirty="0"/>
              <a:t>Architecture Design Decisions</a:t>
            </a:r>
            <a:endParaRPr lang="en-US" i="1" dirty="0"/>
          </a:p>
          <a:p>
            <a:pPr lvl="1"/>
            <a:r>
              <a:rPr lang="en-US" dirty="0"/>
              <a:t>identify/define</a:t>
            </a:r>
          </a:p>
          <a:p>
            <a:pPr lvl="1"/>
            <a:r>
              <a:rPr lang="en-US" dirty="0"/>
              <a:t>process for deciding</a:t>
            </a:r>
          </a:p>
          <a:p>
            <a:pPr lvl="2"/>
            <a:r>
              <a:rPr lang="en-US" dirty="0"/>
              <a:t>prototype</a:t>
            </a:r>
          </a:p>
          <a:p>
            <a:pPr lvl="1"/>
            <a:r>
              <a:rPr lang="en-US" dirty="0"/>
              <a:t>record</a:t>
            </a:r>
          </a:p>
          <a:p>
            <a:r>
              <a:rPr lang="en-US" dirty="0"/>
              <a:t>Application and Feature Portfolio Management  </a:t>
            </a:r>
            <a:br>
              <a:rPr lang="en-US" dirty="0"/>
            </a:br>
            <a:r>
              <a:rPr lang="en-US" dirty="0"/>
              <a:t>&amp; Technical Life Cycle Management</a:t>
            </a:r>
          </a:p>
          <a:p>
            <a:pPr lvl="1"/>
            <a:r>
              <a:rPr lang="en-US" dirty="0"/>
              <a:t>usage and state =&gt; risk</a:t>
            </a:r>
          </a:p>
          <a:p>
            <a:pPr lvl="1"/>
            <a:r>
              <a:rPr lang="en-US" dirty="0"/>
              <a:t>effort to upgrade or replace</a:t>
            </a:r>
          </a:p>
          <a:p>
            <a:r>
              <a:rPr lang="en-US" dirty="0"/>
              <a:t>Team Process: </a:t>
            </a:r>
          </a:p>
          <a:p>
            <a:pPr lvl="1"/>
            <a:r>
              <a:rPr lang="en-US" dirty="0"/>
              <a:t>Definition of Ready – include solution design (how &amp; non functionals)</a:t>
            </a:r>
          </a:p>
          <a:p>
            <a:pPr lvl="1"/>
            <a:r>
              <a:rPr lang="en-US" dirty="0"/>
              <a:t>Definition of Done</a:t>
            </a:r>
          </a:p>
          <a:p>
            <a:pPr lvl="1"/>
            <a:r>
              <a:rPr lang="en-US" dirty="0"/>
              <a:t>Peer Review</a:t>
            </a:r>
          </a:p>
        </p:txBody>
      </p:sp>
      <p:sp>
        <p:nvSpPr>
          <p:cNvPr id="4" name="Footer Placeholder 3">
            <a:extLst>
              <a:ext uri="{FF2B5EF4-FFF2-40B4-BE49-F238E27FC236}">
                <a16:creationId xmlns:a16="http://schemas.microsoft.com/office/drawing/2014/main" id="{A3A89897-D834-457F-99E5-13D9DC95FB77}"/>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5" name="Picture 2" descr="A screenshot of the design principles.">
            <a:extLst>
              <a:ext uri="{FF2B5EF4-FFF2-40B4-BE49-F238E27FC236}">
                <a16:creationId xmlns:a16="http://schemas.microsoft.com/office/drawing/2014/main" id="{95949D3D-81B8-41D4-A50E-2A1732BA1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45" y="215692"/>
            <a:ext cx="3623431" cy="2832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AD1A08-0193-4DCC-94DB-F64EA0E5E6B7}"/>
              </a:ext>
            </a:extLst>
          </p:cNvPr>
          <p:cNvSpPr txBox="1"/>
          <p:nvPr/>
        </p:nvSpPr>
        <p:spPr>
          <a:xfrm>
            <a:off x="6166046" y="3062656"/>
            <a:ext cx="2685030" cy="161583"/>
          </a:xfrm>
          <a:prstGeom prst="rect">
            <a:avLst/>
          </a:prstGeom>
          <a:noFill/>
        </p:spPr>
        <p:txBody>
          <a:bodyPr wrap="none" lIns="0" tIns="0" rIns="0" bIns="0" rtlCol="0">
            <a:spAutoFit/>
          </a:bodyPr>
          <a:lstStyle/>
          <a:p>
            <a:r>
              <a:rPr lang="en-US" sz="1050" i="1" dirty="0"/>
              <a:t>source: Oracle Cloud Reference Architecture</a:t>
            </a:r>
          </a:p>
        </p:txBody>
      </p:sp>
      <p:sp>
        <p:nvSpPr>
          <p:cNvPr id="7" name="Slide Number Placeholder 6">
            <a:extLst>
              <a:ext uri="{FF2B5EF4-FFF2-40B4-BE49-F238E27FC236}">
                <a16:creationId xmlns:a16="http://schemas.microsoft.com/office/drawing/2014/main" id="{2E7D7B89-5C38-49C8-8D4D-BB5EEFCE1F7B}"/>
              </a:ext>
            </a:extLst>
          </p:cNvPr>
          <p:cNvSpPr>
            <a:spLocks noGrp="1"/>
          </p:cNvSpPr>
          <p:nvPr>
            <p:ph type="sldNum" sz="quarter" idx="12"/>
          </p:nvPr>
        </p:nvSpPr>
        <p:spPr/>
        <p:txBody>
          <a:bodyPr/>
          <a:lstStyle/>
          <a:p>
            <a:fld id="{14F1411D-0280-154F-AEAC-4C20B7AA46B2}" type="slidenum">
              <a:rPr lang="nl-NL" smtClean="0"/>
              <a:t>43</a:t>
            </a:fld>
            <a:endParaRPr lang="nl-NL"/>
          </a:p>
        </p:txBody>
      </p:sp>
    </p:spTree>
    <p:extLst>
      <p:ext uri="{BB962C8B-B14F-4D97-AF65-F5344CB8AC3E}">
        <p14:creationId xmlns:p14="http://schemas.microsoft.com/office/powerpoint/2010/main" val="2825571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4751-4584-4646-A6D3-3105D7E1DFD7}"/>
              </a:ext>
            </a:extLst>
          </p:cNvPr>
          <p:cNvSpPr>
            <a:spLocks noGrp="1"/>
          </p:cNvSpPr>
          <p:nvPr>
            <p:ph type="title"/>
          </p:nvPr>
        </p:nvSpPr>
        <p:spPr>
          <a:xfrm>
            <a:off x="720000" y="288000"/>
            <a:ext cx="6623999" cy="503999"/>
          </a:xfrm>
        </p:spPr>
        <p:txBody>
          <a:bodyPr anchor="ctr">
            <a:normAutofit/>
          </a:bodyPr>
          <a:lstStyle/>
          <a:p>
            <a:r>
              <a:rPr lang="en-US" dirty="0"/>
              <a:t>Team </a:t>
            </a:r>
          </a:p>
        </p:txBody>
      </p:sp>
      <p:sp>
        <p:nvSpPr>
          <p:cNvPr id="71" name="Content Placeholder 2">
            <a:extLst>
              <a:ext uri="{FF2B5EF4-FFF2-40B4-BE49-F238E27FC236}">
                <a16:creationId xmlns:a16="http://schemas.microsoft.com/office/drawing/2014/main" id="{D4D9E4ED-BAAA-40C6-AA6F-2DFE9F5364DF}"/>
              </a:ext>
            </a:extLst>
          </p:cNvPr>
          <p:cNvSpPr>
            <a:spLocks noGrp="1"/>
          </p:cNvSpPr>
          <p:nvPr>
            <p:ph idx="1"/>
          </p:nvPr>
        </p:nvSpPr>
        <p:spPr>
          <a:xfrm>
            <a:off x="297180" y="900001"/>
            <a:ext cx="4166820" cy="3401999"/>
          </a:xfrm>
        </p:spPr>
        <p:txBody>
          <a:bodyPr/>
          <a:lstStyle/>
          <a:p>
            <a:r>
              <a:rPr lang="en-US" sz="1400" dirty="0"/>
              <a:t>That story is in Janet’s area</a:t>
            </a:r>
          </a:p>
          <a:p>
            <a:r>
              <a:rPr lang="en-US" sz="1400" dirty="0"/>
              <a:t>Sorry, Tom is on leave so we cannot work on X right now</a:t>
            </a:r>
          </a:p>
          <a:p>
            <a:r>
              <a:rPr lang="en-US" sz="1400" dirty="0"/>
              <a:t>Our tester is working on running all automated tests</a:t>
            </a:r>
          </a:p>
          <a:p>
            <a:r>
              <a:rPr lang="en-US" sz="1400" dirty="0"/>
              <a:t>Ellen is the only one on our team who can work on the Python components</a:t>
            </a:r>
          </a:p>
          <a:p>
            <a:r>
              <a:rPr lang="en-US" sz="1400" dirty="0"/>
              <a:t>Thomas knows how the CI/CD pipelines work </a:t>
            </a:r>
          </a:p>
          <a:p>
            <a:r>
              <a:rPr lang="en-US" sz="1400" dirty="0"/>
              <a:t>I am not sure what business feature Sophie is working on this sprint</a:t>
            </a:r>
          </a:p>
          <a:p>
            <a:r>
              <a:rPr lang="en-US" sz="1400" dirty="0"/>
              <a:t>Bob built it, he knows how to demo it</a:t>
            </a:r>
          </a:p>
          <a:p>
            <a:r>
              <a:rPr lang="en-US" sz="1400" i="1" dirty="0"/>
              <a:t>This [one year] old code is hard to maintain because the person who built it has left the team</a:t>
            </a:r>
          </a:p>
        </p:txBody>
      </p:sp>
      <p:sp>
        <p:nvSpPr>
          <p:cNvPr id="73" name="Footer Placeholder 3">
            <a:extLst>
              <a:ext uri="{FF2B5EF4-FFF2-40B4-BE49-F238E27FC236}">
                <a16:creationId xmlns:a16="http://schemas.microsoft.com/office/drawing/2014/main" id="{29E551CB-711E-46FD-A044-D86E061C16B2}"/>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pic>
        <p:nvPicPr>
          <p:cNvPr id="12290" name="Picture 2" descr="Dysfunctional team – the nemesis of your profit">
            <a:extLst>
              <a:ext uri="{FF2B5EF4-FFF2-40B4-BE49-F238E27FC236}">
                <a16:creationId xmlns:a16="http://schemas.microsoft.com/office/drawing/2014/main" id="{2209CAA6-72E0-442E-8EE0-6F8299EF12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158751"/>
            <a:ext cx="4500000" cy="2812500"/>
          </a:xfrm>
          <a:prstGeom prst="rect">
            <a:avLst/>
          </a:prstGeom>
          <a:solidFill>
            <a:srgbClr val="FFFFFF"/>
          </a:solidFill>
        </p:spPr>
      </p:pic>
      <p:sp>
        <p:nvSpPr>
          <p:cNvPr id="4" name="Slide Number Placeholder 3">
            <a:extLst>
              <a:ext uri="{FF2B5EF4-FFF2-40B4-BE49-F238E27FC236}">
                <a16:creationId xmlns:a16="http://schemas.microsoft.com/office/drawing/2014/main" id="{F4EA5DC1-8A16-494F-AA1B-543F862CD752}"/>
              </a:ext>
            </a:extLst>
          </p:cNvPr>
          <p:cNvSpPr>
            <a:spLocks noGrp="1"/>
          </p:cNvSpPr>
          <p:nvPr>
            <p:ph type="sldNum" sz="quarter" idx="12"/>
          </p:nvPr>
        </p:nvSpPr>
        <p:spPr/>
        <p:txBody>
          <a:bodyPr/>
          <a:lstStyle/>
          <a:p>
            <a:fld id="{14F1411D-0280-154F-AEAC-4C20B7AA46B2}" type="slidenum">
              <a:rPr lang="nl-NL" smtClean="0"/>
              <a:t>44</a:t>
            </a:fld>
            <a:endParaRPr lang="nl-NL"/>
          </a:p>
        </p:txBody>
      </p:sp>
    </p:spTree>
    <p:extLst>
      <p:ext uri="{BB962C8B-B14F-4D97-AF65-F5344CB8AC3E}">
        <p14:creationId xmlns:p14="http://schemas.microsoft.com/office/powerpoint/2010/main" val="161440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224DF1-E0C5-4A84-A7CF-637C392E6DE9}"/>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6" name="Title 5">
            <a:extLst>
              <a:ext uri="{FF2B5EF4-FFF2-40B4-BE49-F238E27FC236}">
                <a16:creationId xmlns:a16="http://schemas.microsoft.com/office/drawing/2014/main" id="{81ADD7F4-4391-4CCE-B23C-E63D75BD086F}"/>
              </a:ext>
            </a:extLst>
          </p:cNvPr>
          <p:cNvSpPr>
            <a:spLocks noGrp="1"/>
          </p:cNvSpPr>
          <p:nvPr>
            <p:ph type="title"/>
          </p:nvPr>
        </p:nvSpPr>
        <p:spPr>
          <a:xfrm>
            <a:off x="719999" y="288000"/>
            <a:ext cx="6624000" cy="504000"/>
          </a:xfrm>
        </p:spPr>
        <p:txBody>
          <a:bodyPr anchor="ctr">
            <a:normAutofit/>
          </a:bodyPr>
          <a:lstStyle/>
          <a:p>
            <a:r>
              <a:rPr lang="en-US" dirty="0"/>
              <a:t>Metamorphosis – the miracle of the </a:t>
            </a:r>
            <a:r>
              <a:rPr lang="en-US" sz="2400" dirty="0"/>
              <a:t>PR</a:t>
            </a:r>
            <a:endParaRPr lang="en-US" dirty="0"/>
          </a:p>
        </p:txBody>
      </p:sp>
      <p:pic>
        <p:nvPicPr>
          <p:cNvPr id="32770" name="Picture 2" descr="Samenwerken centraal in Strategisch Plan WUR | Agro&amp;Chemie">
            <a:extLst>
              <a:ext uri="{FF2B5EF4-FFF2-40B4-BE49-F238E27FC236}">
                <a16:creationId xmlns:a16="http://schemas.microsoft.com/office/drawing/2014/main" id="{507AD7AF-6317-426D-8E4E-910D02727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77" b="17616"/>
          <a:stretch/>
        </p:blipFill>
        <p:spPr bwMode="auto">
          <a:xfrm>
            <a:off x="20" y="810001"/>
            <a:ext cx="9143980" cy="3510000"/>
          </a:xfrm>
          <a:prstGeom prst="rect">
            <a:avLst/>
          </a:prstGeom>
          <a:solidFill>
            <a:srgbClr val="FFFFFF"/>
          </a:solidFill>
        </p:spPr>
      </p:pic>
      <p:sp>
        <p:nvSpPr>
          <p:cNvPr id="3" name="Slide Number Placeholder 2">
            <a:extLst>
              <a:ext uri="{FF2B5EF4-FFF2-40B4-BE49-F238E27FC236}">
                <a16:creationId xmlns:a16="http://schemas.microsoft.com/office/drawing/2014/main" id="{2525C507-7D7F-4ECA-9648-8C3C7F83E4E3}"/>
              </a:ext>
            </a:extLst>
          </p:cNvPr>
          <p:cNvSpPr>
            <a:spLocks noGrp="1"/>
          </p:cNvSpPr>
          <p:nvPr>
            <p:ph type="sldNum" sz="quarter" idx="12"/>
          </p:nvPr>
        </p:nvSpPr>
        <p:spPr/>
        <p:txBody>
          <a:bodyPr/>
          <a:lstStyle/>
          <a:p>
            <a:fld id="{14F1411D-0280-154F-AEAC-4C20B7AA46B2}" type="slidenum">
              <a:rPr lang="nl-NL" smtClean="0"/>
              <a:t>45</a:t>
            </a:fld>
            <a:endParaRPr lang="nl-NL"/>
          </a:p>
        </p:txBody>
      </p:sp>
    </p:spTree>
    <p:extLst>
      <p:ext uri="{BB962C8B-B14F-4D97-AF65-F5344CB8AC3E}">
        <p14:creationId xmlns:p14="http://schemas.microsoft.com/office/powerpoint/2010/main" val="2745180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9D7FC-4764-4A9C-B3A1-11B519C6CFD6}"/>
              </a:ext>
            </a:extLst>
          </p:cNvPr>
          <p:cNvSpPr/>
          <p:nvPr/>
        </p:nvSpPr>
        <p:spPr>
          <a:xfrm>
            <a:off x="5399005" y="1548000"/>
            <a:ext cx="3024000" cy="3024000"/>
          </a:xfrm>
          <a:prstGeom prst="rect">
            <a:avLst/>
          </a:prstGeom>
          <a:solidFill>
            <a:schemeClr val="tx2"/>
          </a:solidFill>
        </p:spPr>
        <p:txBody>
          <a:bodyPr vert="horz" lIns="90000" tIns="90000" rIns="72000" bIns="72000" rtlCol="0" anchor="t" anchorCtr="0">
            <a:normAutofit/>
          </a:bodyPr>
          <a:lstStyle/>
          <a:p>
            <a:pPr>
              <a:lnSpc>
                <a:spcPct val="85000"/>
              </a:lnSpc>
              <a:spcAft>
                <a:spcPts val="600"/>
              </a:spcAft>
            </a:pPr>
            <a:r>
              <a:rPr lang="en-US" sz="2800" b="1" kern="1200" dirty="0">
                <a:solidFill>
                  <a:schemeClr val="bg1"/>
                </a:solidFill>
                <a:latin typeface="+mn-lt"/>
                <a:ea typeface="+mn-ea"/>
                <a:cs typeface="+mn-cs"/>
              </a:rPr>
              <a:t>PR</a:t>
            </a:r>
          </a:p>
          <a:p>
            <a:pPr>
              <a:lnSpc>
                <a:spcPct val="85000"/>
              </a:lnSpc>
              <a:spcAft>
                <a:spcPts val="600"/>
              </a:spcAft>
            </a:pPr>
            <a:r>
              <a:rPr lang="en-US" sz="2800" b="1" kern="1200" dirty="0">
                <a:solidFill>
                  <a:schemeClr val="bg1"/>
                </a:solidFill>
                <a:latin typeface="+mn-lt"/>
                <a:ea typeface="+mn-ea"/>
                <a:cs typeface="+mn-cs"/>
              </a:rPr>
              <a:t>	Pull </a:t>
            </a:r>
            <a:r>
              <a:rPr lang="en-US" sz="2800" b="1" dirty="0">
                <a:solidFill>
                  <a:schemeClr val="bg1"/>
                </a:solidFill>
              </a:rPr>
              <a:t>R</a:t>
            </a:r>
            <a:r>
              <a:rPr lang="en-US" sz="2800" b="1" kern="1200" dirty="0">
                <a:solidFill>
                  <a:schemeClr val="bg1"/>
                </a:solidFill>
                <a:latin typeface="+mn-lt"/>
                <a:ea typeface="+mn-ea"/>
                <a:cs typeface="+mn-cs"/>
              </a:rPr>
              <a:t>equest</a:t>
            </a:r>
          </a:p>
          <a:p>
            <a:pPr>
              <a:lnSpc>
                <a:spcPct val="85000"/>
              </a:lnSpc>
              <a:spcAft>
                <a:spcPts val="600"/>
              </a:spcAft>
            </a:pPr>
            <a:r>
              <a:rPr lang="en-US" sz="2800" b="1" kern="1200" dirty="0">
                <a:solidFill>
                  <a:schemeClr val="bg1"/>
                </a:solidFill>
                <a:latin typeface="+mn-lt"/>
                <a:ea typeface="+mn-ea"/>
                <a:cs typeface="+mn-cs"/>
              </a:rPr>
              <a:t>	Peer Review</a:t>
            </a:r>
          </a:p>
          <a:p>
            <a:pPr>
              <a:lnSpc>
                <a:spcPct val="85000"/>
              </a:lnSpc>
              <a:spcAft>
                <a:spcPts val="600"/>
              </a:spcAft>
            </a:pPr>
            <a:r>
              <a:rPr lang="en-US" sz="2800" b="1" kern="1200" dirty="0">
                <a:solidFill>
                  <a:schemeClr val="bg1"/>
                </a:solidFill>
                <a:latin typeface="+mn-lt"/>
                <a:ea typeface="+mn-ea"/>
                <a:cs typeface="+mn-cs"/>
              </a:rPr>
              <a:t>	Production 	Ready</a:t>
            </a:r>
          </a:p>
        </p:txBody>
      </p:sp>
      <p:sp>
        <p:nvSpPr>
          <p:cNvPr id="6" name="Title 5">
            <a:extLst>
              <a:ext uri="{FF2B5EF4-FFF2-40B4-BE49-F238E27FC236}">
                <a16:creationId xmlns:a16="http://schemas.microsoft.com/office/drawing/2014/main" id="{81ADD7F4-4391-4CCE-B23C-E63D75BD086F}"/>
              </a:ext>
            </a:extLst>
          </p:cNvPr>
          <p:cNvSpPr>
            <a:spLocks noGrp="1"/>
          </p:cNvSpPr>
          <p:nvPr>
            <p:ph type="title"/>
          </p:nvPr>
        </p:nvSpPr>
        <p:spPr>
          <a:xfrm>
            <a:off x="719999" y="288000"/>
            <a:ext cx="6624000" cy="504000"/>
          </a:xfrm>
        </p:spPr>
        <p:txBody>
          <a:bodyPr vert="horz" lIns="0" tIns="0" rIns="0" bIns="0" rtlCol="0" anchor="ctr" anchorCtr="0">
            <a:normAutofit/>
          </a:bodyPr>
          <a:lstStyle/>
          <a:p>
            <a:r>
              <a:rPr lang="en-US" dirty="0"/>
              <a:t>Metamorphosis – the miracle of the PR</a:t>
            </a:r>
          </a:p>
        </p:txBody>
      </p:sp>
      <p:pic>
        <p:nvPicPr>
          <p:cNvPr id="32770" name="Picture 2" descr="Samenwerken centraal in Strategisch Plan WUR | Agro&amp;Chemie">
            <a:extLst>
              <a:ext uri="{FF2B5EF4-FFF2-40B4-BE49-F238E27FC236}">
                <a16:creationId xmlns:a16="http://schemas.microsoft.com/office/drawing/2014/main" id="{507AD7AF-6317-426D-8E4E-910D02727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77" b="17616"/>
          <a:stretch/>
        </p:blipFill>
        <p:spPr bwMode="auto">
          <a:xfrm>
            <a:off x="720003" y="1969226"/>
            <a:ext cx="4464000" cy="171354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9224DF1-E0C5-4A84-A7CF-637C392E6DE9}"/>
              </a:ext>
            </a:extLst>
          </p:cNvPr>
          <p:cNvSpPr>
            <a:spLocks noGrp="1"/>
          </p:cNvSpPr>
          <p:nvPr>
            <p:ph type="ftr" sz="quarter" idx="11"/>
          </p:nvPr>
        </p:nvSpPr>
        <p:spPr>
          <a:xfrm>
            <a:off x="4968000" y="5004000"/>
            <a:ext cx="3240000" cy="108000"/>
          </a:xfrm>
        </p:spPr>
        <p:txBody>
          <a:bodyPr vert="horz" lIns="0" tIns="0" rIns="0" bIns="0" rtlCol="0" anchor="t" anchorCtr="0">
            <a:normAutofit/>
          </a:bodyPr>
          <a:lstStyle/>
          <a:p>
            <a:pPr>
              <a:spcAft>
                <a:spcPts val="600"/>
              </a:spcAft>
            </a:pPr>
            <a:r>
              <a:rPr lang="en-US"/>
              <a:t>Software Engineering as the Next Level Up from Programming | APAC GB Tour 2021</a:t>
            </a:r>
            <a:endParaRPr lang="nl-NL"/>
          </a:p>
        </p:txBody>
      </p:sp>
      <p:sp>
        <p:nvSpPr>
          <p:cNvPr id="71" name="Subtitle 5">
            <a:extLst>
              <a:ext uri="{FF2B5EF4-FFF2-40B4-BE49-F238E27FC236}">
                <a16:creationId xmlns:a16="http://schemas.microsoft.com/office/drawing/2014/main" id="{CAE76238-D1C0-40A7-BD85-5B7A0D673417}"/>
              </a:ext>
            </a:extLst>
          </p:cNvPr>
          <p:cNvSpPr>
            <a:spLocks noGrp="1"/>
          </p:cNvSpPr>
          <p:nvPr>
            <p:ph type="subTitle" idx="13"/>
          </p:nvPr>
        </p:nvSpPr>
        <p:spPr>
          <a:xfrm>
            <a:off x="5490000" y="4157999"/>
            <a:ext cx="2880000" cy="322017"/>
          </a:xfrm>
        </p:spPr>
        <p:txBody>
          <a:bodyPr/>
          <a:lstStyle/>
          <a:p>
            <a:endParaRPr lang="en-US" dirty="0"/>
          </a:p>
        </p:txBody>
      </p:sp>
      <p:sp>
        <p:nvSpPr>
          <p:cNvPr id="5" name="Slide Number Placeholder 4">
            <a:extLst>
              <a:ext uri="{FF2B5EF4-FFF2-40B4-BE49-F238E27FC236}">
                <a16:creationId xmlns:a16="http://schemas.microsoft.com/office/drawing/2014/main" id="{67076CE2-4B32-4366-9D86-DFB8B6D4417A}"/>
              </a:ext>
            </a:extLst>
          </p:cNvPr>
          <p:cNvSpPr>
            <a:spLocks noGrp="1"/>
          </p:cNvSpPr>
          <p:nvPr>
            <p:ph type="sldNum" sz="quarter" idx="12"/>
          </p:nvPr>
        </p:nvSpPr>
        <p:spPr/>
        <p:txBody>
          <a:bodyPr/>
          <a:lstStyle/>
          <a:p>
            <a:fld id="{14F1411D-0280-154F-AEAC-4C20B7AA46B2}" type="slidenum">
              <a:rPr lang="nl-NL" smtClean="0"/>
              <a:t>46</a:t>
            </a:fld>
            <a:endParaRPr lang="nl-NL"/>
          </a:p>
        </p:txBody>
      </p:sp>
    </p:spTree>
    <p:extLst>
      <p:ext uri="{BB962C8B-B14F-4D97-AF65-F5344CB8AC3E}">
        <p14:creationId xmlns:p14="http://schemas.microsoft.com/office/powerpoint/2010/main" val="394789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3511-8B02-4938-9E65-C4AA59944EBC}"/>
              </a:ext>
            </a:extLst>
          </p:cNvPr>
          <p:cNvSpPr>
            <a:spLocks noGrp="1"/>
          </p:cNvSpPr>
          <p:nvPr>
            <p:ph type="title"/>
          </p:nvPr>
        </p:nvSpPr>
        <p:spPr/>
        <p:txBody>
          <a:bodyPr/>
          <a:lstStyle/>
          <a:p>
            <a:r>
              <a:rPr lang="en-US" dirty="0"/>
              <a:t>Pull Request == Please Review ?! </a:t>
            </a:r>
          </a:p>
        </p:txBody>
      </p:sp>
      <p:sp>
        <p:nvSpPr>
          <p:cNvPr id="4" name="Footer Placeholder 3">
            <a:extLst>
              <a:ext uri="{FF2B5EF4-FFF2-40B4-BE49-F238E27FC236}">
                <a16:creationId xmlns:a16="http://schemas.microsoft.com/office/drawing/2014/main" id="{6F6B7218-3E5D-4BA2-9063-8D58275D1A2D}"/>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5" name="Content Placeholder 30" descr="Group">
            <a:extLst>
              <a:ext uri="{FF2B5EF4-FFF2-40B4-BE49-F238E27FC236}">
                <a16:creationId xmlns:a16="http://schemas.microsoft.com/office/drawing/2014/main" id="{F15A2FB4-BE25-43A3-88F8-4C18FCC43B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0341" y="1044611"/>
            <a:ext cx="449343" cy="449343"/>
          </a:xfrm>
          <a:prstGeom prst="rect">
            <a:avLst/>
          </a:prstGeom>
        </p:spPr>
      </p:pic>
      <p:sp>
        <p:nvSpPr>
          <p:cNvPr id="6" name="Rectangle 5">
            <a:extLst>
              <a:ext uri="{FF2B5EF4-FFF2-40B4-BE49-F238E27FC236}">
                <a16:creationId xmlns:a16="http://schemas.microsoft.com/office/drawing/2014/main" id="{591B4036-B1D5-4E9F-BF2A-808E8E39929D}"/>
              </a:ext>
            </a:extLst>
          </p:cNvPr>
          <p:cNvSpPr/>
          <p:nvPr/>
        </p:nvSpPr>
        <p:spPr>
          <a:xfrm>
            <a:off x="5380076" y="1376905"/>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cxnSp>
        <p:nvCxnSpPr>
          <p:cNvPr id="7" name="Straight Connector 6">
            <a:extLst>
              <a:ext uri="{FF2B5EF4-FFF2-40B4-BE49-F238E27FC236}">
                <a16:creationId xmlns:a16="http://schemas.microsoft.com/office/drawing/2014/main" id="{6CB9FA3E-DAF5-48B1-ABAB-C199ECF7941E}"/>
              </a:ext>
            </a:extLst>
          </p:cNvPr>
          <p:cNvCxnSpPr/>
          <p:nvPr/>
        </p:nvCxnSpPr>
        <p:spPr>
          <a:xfrm>
            <a:off x="4492974" y="1463682"/>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07CB7D-0A06-4710-9D8B-304B794B6A91}"/>
              </a:ext>
            </a:extLst>
          </p:cNvPr>
          <p:cNvSpPr txBox="1"/>
          <p:nvPr/>
        </p:nvSpPr>
        <p:spPr>
          <a:xfrm>
            <a:off x="8094035" y="1419780"/>
            <a:ext cx="777777" cy="248209"/>
          </a:xfrm>
          <a:prstGeom prst="rect">
            <a:avLst/>
          </a:prstGeom>
          <a:noFill/>
        </p:spPr>
        <p:txBody>
          <a:bodyPr wrap="none" rtlCol="0">
            <a:spAutoFit/>
          </a:bodyPr>
          <a:lstStyle/>
          <a:p>
            <a:r>
              <a:rPr lang="nl-NL" sz="1013" i="1" dirty="0"/>
              <a:t>Developer</a:t>
            </a:r>
            <a:endParaRPr lang="en-NL" sz="1013" i="1" dirty="0"/>
          </a:p>
        </p:txBody>
      </p:sp>
      <p:sp>
        <p:nvSpPr>
          <p:cNvPr id="9" name="TextBox 8">
            <a:extLst>
              <a:ext uri="{FF2B5EF4-FFF2-40B4-BE49-F238E27FC236}">
                <a16:creationId xmlns:a16="http://schemas.microsoft.com/office/drawing/2014/main" id="{68EF873D-5C22-4FD4-8934-EB2F1E1DE568}"/>
              </a:ext>
            </a:extLst>
          </p:cNvPr>
          <p:cNvSpPr txBox="1"/>
          <p:nvPr/>
        </p:nvSpPr>
        <p:spPr>
          <a:xfrm>
            <a:off x="8353721" y="1230680"/>
            <a:ext cx="518091" cy="248209"/>
          </a:xfrm>
          <a:prstGeom prst="rect">
            <a:avLst/>
          </a:prstGeom>
          <a:noFill/>
        </p:spPr>
        <p:txBody>
          <a:bodyPr wrap="none" rtlCol="0">
            <a:spAutoFit/>
          </a:bodyPr>
          <a:lstStyle/>
          <a:p>
            <a:r>
              <a:rPr lang="nl-NL" sz="1013" i="1"/>
              <a:t>Team</a:t>
            </a:r>
            <a:endParaRPr lang="en-NL" sz="1013" i="1"/>
          </a:p>
        </p:txBody>
      </p:sp>
      <p:pic>
        <p:nvPicPr>
          <p:cNvPr id="10" name="Graphic 9" descr="Person with idea">
            <a:extLst>
              <a:ext uri="{FF2B5EF4-FFF2-40B4-BE49-F238E27FC236}">
                <a16:creationId xmlns:a16="http://schemas.microsoft.com/office/drawing/2014/main" id="{4754B163-1C0A-4504-8E20-601EDF4E55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3236" y="1489096"/>
            <a:ext cx="389752" cy="389752"/>
          </a:xfrm>
          <a:prstGeom prst="rect">
            <a:avLst/>
          </a:prstGeom>
        </p:spPr>
      </p:pic>
      <p:sp>
        <p:nvSpPr>
          <p:cNvPr id="11" name="Scroll: Horizontal 10">
            <a:extLst>
              <a:ext uri="{FF2B5EF4-FFF2-40B4-BE49-F238E27FC236}">
                <a16:creationId xmlns:a16="http://schemas.microsoft.com/office/drawing/2014/main" id="{75D715E0-A531-4B38-9A33-63C3E96CFCF9}"/>
              </a:ext>
            </a:extLst>
          </p:cNvPr>
          <p:cNvSpPr/>
          <p:nvPr/>
        </p:nvSpPr>
        <p:spPr>
          <a:xfrm>
            <a:off x="3307398" y="1282436"/>
            <a:ext cx="1113503" cy="392906"/>
          </a:xfrm>
          <a:prstGeom prst="horizontalScroll">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DoaD</a:t>
            </a:r>
            <a:endParaRPr lang="en-US" dirty="0"/>
          </a:p>
        </p:txBody>
      </p:sp>
      <p:sp>
        <p:nvSpPr>
          <p:cNvPr id="12" name="Arrow: Up 11">
            <a:extLst>
              <a:ext uri="{FF2B5EF4-FFF2-40B4-BE49-F238E27FC236}">
                <a16:creationId xmlns:a16="http://schemas.microsoft.com/office/drawing/2014/main" id="{D0078E7D-3C29-4925-ABD0-94712C34E2DA}"/>
              </a:ext>
            </a:extLst>
          </p:cNvPr>
          <p:cNvSpPr/>
          <p:nvPr/>
        </p:nvSpPr>
        <p:spPr>
          <a:xfrm>
            <a:off x="7563700" y="1282436"/>
            <a:ext cx="265810" cy="385553"/>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5366" name="Picture 6" descr="The power of creative demonstration | America's Marketing Motivator">
            <a:extLst>
              <a:ext uri="{FF2B5EF4-FFF2-40B4-BE49-F238E27FC236}">
                <a16:creationId xmlns:a16="http://schemas.microsoft.com/office/drawing/2014/main" id="{5E23806A-DD0C-495B-BF9F-21D5A45D1FE4}"/>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719999" y="2389561"/>
            <a:ext cx="3521830" cy="2314662"/>
          </a:xfrm>
          <a:prstGeom prst="rect">
            <a:avLst/>
          </a:prstGeom>
          <a:noFill/>
          <a:extLst>
            <a:ext uri="{909E8E84-426E-40DD-AFC4-6F175D3DCCD1}">
              <a14:hiddenFill xmlns:a14="http://schemas.microsoft.com/office/drawing/2010/main">
                <a:solidFill>
                  <a:srgbClr val="FFFFFF"/>
                </a:solidFill>
              </a14:hiddenFill>
            </a:ext>
          </a:extLst>
        </p:spPr>
      </p:pic>
      <p:sp>
        <p:nvSpPr>
          <p:cNvPr id="15" name="Speech Bubble: Oval 14">
            <a:extLst>
              <a:ext uri="{FF2B5EF4-FFF2-40B4-BE49-F238E27FC236}">
                <a16:creationId xmlns:a16="http://schemas.microsoft.com/office/drawing/2014/main" id="{CACD3221-A085-4C58-826F-DD182C4B3A2E}"/>
              </a:ext>
            </a:extLst>
          </p:cNvPr>
          <p:cNvSpPr/>
          <p:nvPr/>
        </p:nvSpPr>
        <p:spPr>
          <a:xfrm>
            <a:off x="5189432" y="2506570"/>
            <a:ext cx="3954567" cy="1811226"/>
          </a:xfrm>
          <a:prstGeom prst="wedgeEllipseCallout">
            <a:avLst>
              <a:gd name="adj1" fmla="val -50113"/>
              <a:gd name="adj2" fmla="val 6329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8DF8896-EBDC-41F0-8241-BCFC026793B4}"/>
              </a:ext>
            </a:extLst>
          </p:cNvPr>
          <p:cNvSpPr txBox="1"/>
          <p:nvPr/>
        </p:nvSpPr>
        <p:spPr>
          <a:xfrm>
            <a:off x="5695959" y="2745650"/>
            <a:ext cx="2941511" cy="1384995"/>
          </a:xfrm>
          <a:prstGeom prst="rect">
            <a:avLst/>
          </a:prstGeom>
          <a:noFill/>
        </p:spPr>
        <p:txBody>
          <a:bodyPr wrap="none" lIns="0" tIns="0" rIns="0" bIns="0" rtlCol="0">
            <a:spAutoFit/>
          </a:bodyPr>
          <a:lstStyle/>
          <a:p>
            <a:r>
              <a:rPr lang="en-US" sz="1800" dirty="0">
                <a:latin typeface="Forte" panose="03060902040502070203" pitchFamily="66" charset="0"/>
              </a:rPr>
              <a:t>Appreciate my work </a:t>
            </a:r>
            <a:br>
              <a:rPr lang="en-US" sz="1800" dirty="0">
                <a:latin typeface="Forte" panose="03060902040502070203" pitchFamily="66" charset="0"/>
              </a:rPr>
            </a:br>
            <a:r>
              <a:rPr lang="en-US" sz="1800" dirty="0">
                <a:latin typeface="Forte" panose="03060902040502070203" pitchFamily="66" charset="0"/>
              </a:rPr>
              <a:t>and learn from it</a:t>
            </a:r>
          </a:p>
          <a:p>
            <a:r>
              <a:rPr lang="en-US" sz="1800" dirty="0">
                <a:latin typeface="Forte" panose="03060902040502070203" pitchFamily="66" charset="0"/>
              </a:rPr>
              <a:t>Help me improve it</a:t>
            </a:r>
          </a:p>
          <a:p>
            <a:r>
              <a:rPr lang="en-US" sz="1800" dirty="0">
                <a:latin typeface="Forte" panose="03060902040502070203" pitchFamily="66" charset="0"/>
              </a:rPr>
              <a:t>and become a better developer</a:t>
            </a:r>
          </a:p>
          <a:p>
            <a:r>
              <a:rPr lang="en-US" sz="1800" dirty="0">
                <a:latin typeface="Forte" panose="03060902040502070203" pitchFamily="66" charset="0"/>
              </a:rPr>
              <a:t>Take co-ownership of this code</a:t>
            </a:r>
          </a:p>
        </p:txBody>
      </p:sp>
      <p:sp>
        <p:nvSpPr>
          <p:cNvPr id="13" name="Slide Number Placeholder 12">
            <a:extLst>
              <a:ext uri="{FF2B5EF4-FFF2-40B4-BE49-F238E27FC236}">
                <a16:creationId xmlns:a16="http://schemas.microsoft.com/office/drawing/2014/main" id="{111EA056-2CCC-40F4-982F-F95103B5DAF2}"/>
              </a:ext>
            </a:extLst>
          </p:cNvPr>
          <p:cNvSpPr>
            <a:spLocks noGrp="1"/>
          </p:cNvSpPr>
          <p:nvPr>
            <p:ph type="sldNum" sz="quarter" idx="12"/>
          </p:nvPr>
        </p:nvSpPr>
        <p:spPr/>
        <p:txBody>
          <a:bodyPr/>
          <a:lstStyle/>
          <a:p>
            <a:fld id="{14F1411D-0280-154F-AEAC-4C20B7AA46B2}" type="slidenum">
              <a:rPr lang="nl-NL" smtClean="0"/>
              <a:t>47</a:t>
            </a:fld>
            <a:endParaRPr lang="nl-NL"/>
          </a:p>
        </p:txBody>
      </p:sp>
    </p:spTree>
    <p:extLst>
      <p:ext uri="{BB962C8B-B14F-4D97-AF65-F5344CB8AC3E}">
        <p14:creationId xmlns:p14="http://schemas.microsoft.com/office/powerpoint/2010/main" val="3687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366"/>
                                        </p:tgtEl>
                                        <p:attrNameLst>
                                          <p:attrName>style.visibility</p:attrName>
                                        </p:attrNameLst>
                                      </p:cBhvr>
                                      <p:to>
                                        <p:strVal val="visible"/>
                                      </p:to>
                                    </p:set>
                                    <p:animEffect transition="in" filter="fade">
                                      <p:cBhvr>
                                        <p:cTn id="21" dur="500"/>
                                        <p:tgtEl>
                                          <p:spTgt spid="153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5" grpId="0"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3511-8B02-4938-9E65-C4AA59944EBC}"/>
              </a:ext>
            </a:extLst>
          </p:cNvPr>
          <p:cNvSpPr>
            <a:spLocks noGrp="1"/>
          </p:cNvSpPr>
          <p:nvPr>
            <p:ph type="title"/>
          </p:nvPr>
        </p:nvSpPr>
        <p:spPr/>
        <p:txBody>
          <a:bodyPr/>
          <a:lstStyle/>
          <a:p>
            <a:r>
              <a:rPr lang="en-US" dirty="0"/>
              <a:t>Peer Review completes the Pull Request</a:t>
            </a:r>
          </a:p>
        </p:txBody>
      </p:sp>
      <p:sp>
        <p:nvSpPr>
          <p:cNvPr id="3" name="Content Placeholder 2">
            <a:extLst>
              <a:ext uri="{FF2B5EF4-FFF2-40B4-BE49-F238E27FC236}">
                <a16:creationId xmlns:a16="http://schemas.microsoft.com/office/drawing/2014/main" id="{2D596077-DC99-4214-A320-7C3468DB81DE}"/>
              </a:ext>
            </a:extLst>
          </p:cNvPr>
          <p:cNvSpPr>
            <a:spLocks noGrp="1"/>
          </p:cNvSpPr>
          <p:nvPr>
            <p:ph idx="1"/>
          </p:nvPr>
        </p:nvSpPr>
        <p:spPr/>
        <p:txBody>
          <a:bodyPr/>
          <a:lstStyle/>
          <a:p>
            <a:r>
              <a:rPr lang="en-US" dirty="0"/>
              <a:t>Peer Review completes (only) when</a:t>
            </a:r>
          </a:p>
          <a:p>
            <a:pPr lvl="1"/>
            <a:r>
              <a:rPr lang="en-US" dirty="0"/>
              <a:t>Code is ABLE</a:t>
            </a:r>
          </a:p>
          <a:p>
            <a:pPr lvl="1"/>
            <a:r>
              <a:rPr lang="en-US" dirty="0"/>
              <a:t>and beautiful</a:t>
            </a:r>
          </a:p>
          <a:p>
            <a:pPr lvl="1"/>
            <a:r>
              <a:rPr lang="en-US" dirty="0"/>
              <a:t>the code is merged from the branch to the trunk</a:t>
            </a:r>
          </a:p>
          <a:p>
            <a:pPr lvl="1"/>
            <a:r>
              <a:rPr lang="en-US" dirty="0"/>
              <a:t>and the tram may roll in</a:t>
            </a:r>
          </a:p>
          <a:p>
            <a:pPr lvl="2"/>
            <a:r>
              <a:rPr lang="en-US" dirty="0"/>
              <a:t>because the peer considers the code their own</a:t>
            </a:r>
          </a:p>
          <a:p>
            <a:endParaRPr lang="en-US" dirty="0"/>
          </a:p>
          <a:p>
            <a:endParaRPr lang="en-US" dirty="0"/>
          </a:p>
          <a:p>
            <a:endParaRPr lang="en-US" dirty="0"/>
          </a:p>
          <a:p>
            <a:r>
              <a:rPr lang="en-US" dirty="0"/>
              <a:t>Give </a:t>
            </a:r>
            <a:r>
              <a:rPr lang="en-US" b="1" i="1" dirty="0"/>
              <a:t>priority</a:t>
            </a:r>
            <a:r>
              <a:rPr lang="en-US" dirty="0"/>
              <a:t> to Peer Review! </a:t>
            </a:r>
          </a:p>
          <a:p>
            <a:pPr lvl="1"/>
            <a:r>
              <a:rPr lang="en-US" dirty="0"/>
              <a:t>respond ASAP to Pull Request</a:t>
            </a:r>
          </a:p>
          <a:p>
            <a:pPr lvl="1"/>
            <a:r>
              <a:rPr lang="en-US" dirty="0"/>
              <a:t>a proper Peer Review takes </a:t>
            </a:r>
            <a:br>
              <a:rPr lang="en-US" dirty="0"/>
            </a:br>
            <a:r>
              <a:rPr lang="en-US" dirty="0"/>
              <a:t>real commitment and substantial time</a:t>
            </a:r>
            <a:br>
              <a:rPr lang="en-US" dirty="0"/>
            </a:br>
            <a:r>
              <a:rPr lang="en-US" sz="1200" dirty="0"/>
              <a:t>(proportional to the complexity of the story)</a:t>
            </a:r>
            <a:endParaRPr lang="en-US" dirty="0"/>
          </a:p>
        </p:txBody>
      </p:sp>
      <p:sp>
        <p:nvSpPr>
          <p:cNvPr id="4" name="Footer Placeholder 3">
            <a:extLst>
              <a:ext uri="{FF2B5EF4-FFF2-40B4-BE49-F238E27FC236}">
                <a16:creationId xmlns:a16="http://schemas.microsoft.com/office/drawing/2014/main" id="{6F6B7218-3E5D-4BA2-9063-8D58275D1A2D}"/>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5" name="Content Placeholder 30" descr="Group">
            <a:extLst>
              <a:ext uri="{FF2B5EF4-FFF2-40B4-BE49-F238E27FC236}">
                <a16:creationId xmlns:a16="http://schemas.microsoft.com/office/drawing/2014/main" id="{F15A2FB4-BE25-43A3-88F8-4C18FCC43B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9347" y="963523"/>
            <a:ext cx="449343" cy="449343"/>
          </a:xfrm>
          <a:prstGeom prst="rect">
            <a:avLst/>
          </a:prstGeom>
        </p:spPr>
      </p:pic>
      <p:sp>
        <p:nvSpPr>
          <p:cNvPr id="6" name="Rectangle 5">
            <a:extLst>
              <a:ext uri="{FF2B5EF4-FFF2-40B4-BE49-F238E27FC236}">
                <a16:creationId xmlns:a16="http://schemas.microsoft.com/office/drawing/2014/main" id="{591B4036-B1D5-4E9F-BF2A-808E8E39929D}"/>
              </a:ext>
            </a:extLst>
          </p:cNvPr>
          <p:cNvSpPr/>
          <p:nvPr/>
        </p:nvSpPr>
        <p:spPr>
          <a:xfrm>
            <a:off x="5299082" y="1295817"/>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cxnSp>
        <p:nvCxnSpPr>
          <p:cNvPr id="7" name="Straight Connector 6">
            <a:extLst>
              <a:ext uri="{FF2B5EF4-FFF2-40B4-BE49-F238E27FC236}">
                <a16:creationId xmlns:a16="http://schemas.microsoft.com/office/drawing/2014/main" id="{6CB9FA3E-DAF5-48B1-ABAB-C199ECF7941E}"/>
              </a:ext>
            </a:extLst>
          </p:cNvPr>
          <p:cNvCxnSpPr>
            <a:cxnSpLocks/>
          </p:cNvCxnSpPr>
          <p:nvPr/>
        </p:nvCxnSpPr>
        <p:spPr>
          <a:xfrm>
            <a:off x="5162309" y="1382594"/>
            <a:ext cx="35778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07CB7D-0A06-4710-9D8B-304B794B6A91}"/>
              </a:ext>
            </a:extLst>
          </p:cNvPr>
          <p:cNvSpPr txBox="1"/>
          <p:nvPr/>
        </p:nvSpPr>
        <p:spPr>
          <a:xfrm>
            <a:off x="8013041" y="1338692"/>
            <a:ext cx="777777" cy="248209"/>
          </a:xfrm>
          <a:prstGeom prst="rect">
            <a:avLst/>
          </a:prstGeom>
          <a:noFill/>
        </p:spPr>
        <p:txBody>
          <a:bodyPr wrap="none" rtlCol="0">
            <a:spAutoFit/>
          </a:bodyPr>
          <a:lstStyle/>
          <a:p>
            <a:r>
              <a:rPr lang="nl-NL" sz="1013" i="1" dirty="0"/>
              <a:t>Developer</a:t>
            </a:r>
            <a:endParaRPr lang="en-NL" sz="1013" i="1" dirty="0"/>
          </a:p>
        </p:txBody>
      </p:sp>
      <p:sp>
        <p:nvSpPr>
          <p:cNvPr id="9" name="TextBox 8">
            <a:extLst>
              <a:ext uri="{FF2B5EF4-FFF2-40B4-BE49-F238E27FC236}">
                <a16:creationId xmlns:a16="http://schemas.microsoft.com/office/drawing/2014/main" id="{68EF873D-5C22-4FD4-8934-EB2F1E1DE568}"/>
              </a:ext>
            </a:extLst>
          </p:cNvPr>
          <p:cNvSpPr txBox="1"/>
          <p:nvPr/>
        </p:nvSpPr>
        <p:spPr>
          <a:xfrm>
            <a:off x="8272727" y="1149592"/>
            <a:ext cx="518091" cy="248209"/>
          </a:xfrm>
          <a:prstGeom prst="rect">
            <a:avLst/>
          </a:prstGeom>
          <a:noFill/>
        </p:spPr>
        <p:txBody>
          <a:bodyPr wrap="none" rtlCol="0">
            <a:spAutoFit/>
          </a:bodyPr>
          <a:lstStyle/>
          <a:p>
            <a:r>
              <a:rPr lang="nl-NL" sz="1013" i="1"/>
              <a:t>Team</a:t>
            </a:r>
            <a:endParaRPr lang="en-NL" sz="1013" i="1"/>
          </a:p>
        </p:txBody>
      </p:sp>
      <p:pic>
        <p:nvPicPr>
          <p:cNvPr id="10" name="Graphic 9" descr="Person with idea">
            <a:extLst>
              <a:ext uri="{FF2B5EF4-FFF2-40B4-BE49-F238E27FC236}">
                <a16:creationId xmlns:a16="http://schemas.microsoft.com/office/drawing/2014/main" id="{4754B163-1C0A-4504-8E20-601EDF4E55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242" y="1408008"/>
            <a:ext cx="389752" cy="389752"/>
          </a:xfrm>
          <a:prstGeom prst="rect">
            <a:avLst/>
          </a:prstGeom>
        </p:spPr>
      </p:pic>
      <p:sp>
        <p:nvSpPr>
          <p:cNvPr id="12" name="Arrow: Up 11">
            <a:extLst>
              <a:ext uri="{FF2B5EF4-FFF2-40B4-BE49-F238E27FC236}">
                <a16:creationId xmlns:a16="http://schemas.microsoft.com/office/drawing/2014/main" id="{D0078E7D-3C29-4925-ABD0-94712C34E2DA}"/>
              </a:ext>
            </a:extLst>
          </p:cNvPr>
          <p:cNvSpPr/>
          <p:nvPr/>
        </p:nvSpPr>
        <p:spPr>
          <a:xfrm>
            <a:off x="7482706" y="1201348"/>
            <a:ext cx="265810" cy="385553"/>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5362" name="Picture 2" descr="Onder de tram gemist? Kijk op npo3.nl">
            <a:extLst>
              <a:ext uri="{FF2B5EF4-FFF2-40B4-BE49-F238E27FC236}">
                <a16:creationId xmlns:a16="http://schemas.microsoft.com/office/drawing/2014/main" id="{D7C26EB4-4624-41FE-B285-1CB17B5184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8005" y="2787789"/>
            <a:ext cx="3603807" cy="2022762"/>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21FC133D-1B5A-4ED3-A7F0-7DC6FF2C81A7}"/>
              </a:ext>
            </a:extLst>
          </p:cNvPr>
          <p:cNvSpPr>
            <a:spLocks noGrp="1"/>
          </p:cNvSpPr>
          <p:nvPr>
            <p:ph type="sldNum" sz="quarter" idx="12"/>
          </p:nvPr>
        </p:nvSpPr>
        <p:spPr/>
        <p:txBody>
          <a:bodyPr/>
          <a:lstStyle/>
          <a:p>
            <a:fld id="{14F1411D-0280-154F-AEAC-4C20B7AA46B2}" type="slidenum">
              <a:rPr lang="nl-NL" smtClean="0"/>
              <a:t>48</a:t>
            </a:fld>
            <a:endParaRPr lang="nl-NL"/>
          </a:p>
        </p:txBody>
      </p:sp>
    </p:spTree>
    <p:extLst>
      <p:ext uri="{BB962C8B-B14F-4D97-AF65-F5344CB8AC3E}">
        <p14:creationId xmlns:p14="http://schemas.microsoft.com/office/powerpoint/2010/main" val="283774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p:stCondLst>
                              <p:cond delay="0"/>
                            </p:stCondLst>
                            <p:childTnLst>
                              <p:par>
                                <p:cTn id="14" presetID="2" presetClass="entr" presetSubtype="8" fill="hold" nodeType="afterEffect">
                                  <p:stCondLst>
                                    <p:cond delay="0"/>
                                  </p:stCondLst>
                                  <p:childTnLst>
                                    <p:set>
                                      <p:cBhvr>
                                        <p:cTn id="15" dur="1" fill="hold">
                                          <p:stCondLst>
                                            <p:cond delay="0"/>
                                          </p:stCondLst>
                                        </p:cTn>
                                        <p:tgtEl>
                                          <p:spTgt spid="15362"/>
                                        </p:tgtEl>
                                        <p:attrNameLst>
                                          <p:attrName>style.visibility</p:attrName>
                                        </p:attrNameLst>
                                      </p:cBhvr>
                                      <p:to>
                                        <p:strVal val="visible"/>
                                      </p:to>
                                    </p:set>
                                    <p:anim calcmode="lin" valueType="num">
                                      <p:cBhvr additive="base">
                                        <p:cTn id="16" dur="1250" fill="hold"/>
                                        <p:tgtEl>
                                          <p:spTgt spid="15362"/>
                                        </p:tgtEl>
                                        <p:attrNameLst>
                                          <p:attrName>ppt_x</p:attrName>
                                        </p:attrNameLst>
                                      </p:cBhvr>
                                      <p:tavLst>
                                        <p:tav tm="0">
                                          <p:val>
                                            <p:strVal val="0-#ppt_w/2"/>
                                          </p:val>
                                        </p:tav>
                                        <p:tav tm="100000">
                                          <p:val>
                                            <p:strVal val="#ppt_x"/>
                                          </p:val>
                                        </p:tav>
                                      </p:tavLst>
                                    </p:anim>
                                    <p:anim calcmode="lin" valueType="num">
                                      <p:cBhvr additive="base">
                                        <p:cTn id="17" dur="1250" fill="hold"/>
                                        <p:tgtEl>
                                          <p:spTgt spid="1536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C7D6-881C-4BBB-8EED-402470C467AB}"/>
              </a:ext>
            </a:extLst>
          </p:cNvPr>
          <p:cNvSpPr>
            <a:spLocks noGrp="1"/>
          </p:cNvSpPr>
          <p:nvPr>
            <p:ph type="title"/>
          </p:nvPr>
        </p:nvSpPr>
        <p:spPr>
          <a:xfrm>
            <a:off x="720000" y="288000"/>
            <a:ext cx="6623999" cy="503999"/>
          </a:xfrm>
        </p:spPr>
        <p:txBody>
          <a:bodyPr anchor="ctr">
            <a:normAutofit/>
          </a:bodyPr>
          <a:lstStyle/>
          <a:p>
            <a:r>
              <a:rPr lang="en-US" dirty="0"/>
              <a:t>Impostor Syndrome</a:t>
            </a:r>
          </a:p>
        </p:txBody>
      </p:sp>
      <p:sp>
        <p:nvSpPr>
          <p:cNvPr id="71" name="Content Placeholder 2">
            <a:extLst>
              <a:ext uri="{FF2B5EF4-FFF2-40B4-BE49-F238E27FC236}">
                <a16:creationId xmlns:a16="http://schemas.microsoft.com/office/drawing/2014/main" id="{87E3C804-CA8A-4FD6-A32B-F77EC1F4468C}"/>
              </a:ext>
            </a:extLst>
          </p:cNvPr>
          <p:cNvSpPr>
            <a:spLocks noGrp="1"/>
          </p:cNvSpPr>
          <p:nvPr>
            <p:ph idx="1"/>
          </p:nvPr>
        </p:nvSpPr>
        <p:spPr>
          <a:xfrm>
            <a:off x="720000" y="900001"/>
            <a:ext cx="3744000" cy="3401999"/>
          </a:xfrm>
        </p:spPr>
        <p:txBody>
          <a:bodyPr/>
          <a:lstStyle/>
          <a:p>
            <a:pPr marL="0" indent="0">
              <a:buNone/>
            </a:pPr>
            <a:r>
              <a:rPr lang="en-US" b="0" i="0" dirty="0">
                <a:solidFill>
                  <a:srgbClr val="202122"/>
                </a:solidFill>
                <a:effectLst/>
                <a:latin typeface="Arial" panose="020B0604020202020204" pitchFamily="34" charset="0"/>
              </a:rPr>
              <a:t>a psychological pattern in which an individual doubts their skills, talents, or accomplishments and has a persistent </a:t>
            </a:r>
            <a:r>
              <a:rPr lang="en-US" b="0" i="0" u="none" strike="noStrike" dirty="0">
                <a:solidFill>
                  <a:srgbClr val="0645AD"/>
                </a:solidFill>
                <a:effectLst/>
                <a:latin typeface="Arial" panose="020B0604020202020204" pitchFamily="34" charset="0"/>
                <a:hlinkClick r:id="rId2" tooltip="Internalizing disorder"/>
              </a:rPr>
              <a:t>internalized</a:t>
            </a:r>
            <a:r>
              <a:rPr lang="en-US" b="0" i="0" dirty="0">
                <a:solidFill>
                  <a:srgbClr val="202122"/>
                </a:solidFill>
                <a:effectLst/>
                <a:latin typeface="Arial" panose="020B0604020202020204" pitchFamily="34" charset="0"/>
              </a:rPr>
              <a:t> fear of being exposed as a "fraud“</a:t>
            </a:r>
          </a:p>
          <a:p>
            <a:endParaRPr lang="en-US" dirty="0">
              <a:solidFill>
                <a:srgbClr val="202122"/>
              </a:solidFill>
              <a:latin typeface="Arial" panose="020B0604020202020204" pitchFamily="34" charset="0"/>
            </a:endParaRPr>
          </a:p>
          <a:p>
            <a:pPr marL="0" indent="0">
              <a:buNone/>
            </a:pPr>
            <a:br>
              <a:rPr lang="en-US" dirty="0">
                <a:solidFill>
                  <a:srgbClr val="202122"/>
                </a:solidFill>
                <a:latin typeface="Arial" panose="020B0604020202020204" pitchFamily="34" charset="0"/>
              </a:rPr>
            </a:br>
            <a:br>
              <a:rPr lang="en-US" dirty="0">
                <a:solidFill>
                  <a:srgbClr val="202122"/>
                </a:solidFill>
                <a:latin typeface="Arial" panose="020B0604020202020204" pitchFamily="34" charset="0"/>
              </a:rPr>
            </a:br>
            <a:endParaRPr lang="en-US" dirty="0">
              <a:solidFill>
                <a:srgbClr val="202122"/>
              </a:solidFill>
              <a:latin typeface="Arial" panose="020B0604020202020204" pitchFamily="34" charset="0"/>
            </a:endParaRPr>
          </a:p>
          <a:p>
            <a:pPr marL="0" indent="0">
              <a:buNone/>
            </a:pPr>
            <a:r>
              <a:rPr lang="en-US" dirty="0">
                <a:solidFill>
                  <a:srgbClr val="202122"/>
                </a:solidFill>
                <a:latin typeface="Arial" panose="020B0604020202020204" pitchFamily="34" charset="0"/>
              </a:rPr>
              <a:t>quite common among software developers </a:t>
            </a:r>
          </a:p>
          <a:p>
            <a:pPr marL="0" indent="0">
              <a:buNone/>
            </a:pPr>
            <a:r>
              <a:rPr lang="en-US" dirty="0">
                <a:solidFill>
                  <a:schemeClr val="bg1">
                    <a:lumMod val="85000"/>
                  </a:schemeClr>
                </a:solidFill>
                <a:latin typeface="Arial" panose="020B0604020202020204" pitchFamily="34" charset="0"/>
              </a:rPr>
              <a:t>psychological safety</a:t>
            </a:r>
            <a:r>
              <a:rPr lang="en-US" dirty="0">
                <a:solidFill>
                  <a:srgbClr val="202122"/>
                </a:solidFill>
                <a:latin typeface="Arial" panose="020B0604020202020204" pitchFamily="34" charset="0"/>
              </a:rPr>
              <a:t> in the team is crucial to help members be free</a:t>
            </a:r>
            <a:endParaRPr lang="en-US" dirty="0"/>
          </a:p>
        </p:txBody>
      </p:sp>
      <p:sp>
        <p:nvSpPr>
          <p:cNvPr id="4" name="Footer Placeholder 3">
            <a:extLst>
              <a:ext uri="{FF2B5EF4-FFF2-40B4-BE49-F238E27FC236}">
                <a16:creationId xmlns:a16="http://schemas.microsoft.com/office/drawing/2014/main" id="{62F2AF57-23DA-40E5-8077-6AF01B36AFD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747B3E65-CD7F-4A72-9157-BD1772AD9111}"/>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14F1411D-0280-154F-AEAC-4C20B7AA46B2}" type="slidenum">
              <a:rPr lang="nl-NL" smtClean="0"/>
              <a:pPr>
                <a:spcAft>
                  <a:spcPts val="600"/>
                </a:spcAft>
              </a:pPr>
              <a:t>49</a:t>
            </a:fld>
            <a:endParaRPr lang="nl-NL"/>
          </a:p>
        </p:txBody>
      </p:sp>
      <p:pic>
        <p:nvPicPr>
          <p:cNvPr id="2050" name="Picture 2" descr="Fight With Imposter Syndrome As A Developer">
            <a:extLst>
              <a:ext uri="{FF2B5EF4-FFF2-40B4-BE49-F238E27FC236}">
                <a16:creationId xmlns:a16="http://schemas.microsoft.com/office/drawing/2014/main" id="{A8A52834-7770-4D9C-AD88-43BF255E93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39000" y="810001"/>
            <a:ext cx="3510000" cy="3510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C6A0117-2AB4-4751-B23F-917FA03B60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5669" y="2202999"/>
            <a:ext cx="1680178" cy="10501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98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4" end="4"/>
                                            </p:txEl>
                                          </p:spTgt>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0"/>
                                  </p:stCondLst>
                                  <p:childTnLst>
                                    <p:set>
                                      <p:cBhvr>
                                        <p:cTn id="11" dur="1" fill="hold">
                                          <p:stCondLst>
                                            <p:cond delay="0"/>
                                          </p:stCondLst>
                                        </p:cTn>
                                        <p:tgtEl>
                                          <p:spTgt spid="2052"/>
                                        </p:tgtEl>
                                        <p:attrNameLst>
                                          <p:attrName>style.visibility</p:attrName>
                                        </p:attrNameLst>
                                      </p:cBhvr>
                                      <p:to>
                                        <p:strVal val="visible"/>
                                      </p:to>
                                    </p:set>
                                    <p:animEffect transition="in" filter="fade">
                                      <p:cBhvr>
                                        <p:cTn id="12"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AA1487E-FDFD-410F-BEF2-ECE5B722B6B3}"/>
              </a:ext>
            </a:extLst>
          </p:cNvPr>
          <p:cNvSpPr>
            <a:spLocks noGrp="1"/>
          </p:cNvSpPr>
          <p:nvPr>
            <p:ph type="title"/>
          </p:nvPr>
        </p:nvSpPr>
        <p:spPr/>
        <p:txBody>
          <a:bodyPr/>
          <a:lstStyle/>
          <a:p>
            <a:r>
              <a:rPr lang="en-US" b="0" i="0" dirty="0">
                <a:solidFill>
                  <a:srgbClr val="3D3B49"/>
                </a:solidFill>
                <a:effectLst/>
                <a:latin typeface="Noto serif" panose="02020600060500020200" pitchFamily="18" charset="0"/>
              </a:rPr>
              <a:t>Your organization’s codebase is </a:t>
            </a:r>
            <a:r>
              <a:rPr lang="en-US" b="0" i="1" dirty="0">
                <a:solidFill>
                  <a:srgbClr val="3D3B49"/>
                </a:solidFill>
                <a:effectLst/>
                <a:latin typeface="Noto serif" panose="02020600060500020200" pitchFamily="18" charset="0"/>
              </a:rPr>
              <a:t>sustainable</a:t>
            </a:r>
            <a:r>
              <a:rPr lang="en-US" b="0" i="0" dirty="0">
                <a:solidFill>
                  <a:srgbClr val="3D3B49"/>
                </a:solidFill>
                <a:effectLst/>
                <a:latin typeface="Noto serif" panose="02020600060500020200" pitchFamily="18" charset="0"/>
              </a:rPr>
              <a:t> when you are </a:t>
            </a:r>
            <a:r>
              <a:rPr lang="en-US" b="0" i="1" dirty="0">
                <a:solidFill>
                  <a:srgbClr val="3D3B49"/>
                </a:solidFill>
                <a:effectLst/>
                <a:latin typeface="Noto serif" panose="02020600060500020200" pitchFamily="18" charset="0"/>
              </a:rPr>
              <a:t>able</a:t>
            </a:r>
            <a:r>
              <a:rPr lang="en-US" b="0" i="0" dirty="0">
                <a:solidFill>
                  <a:srgbClr val="3D3B49"/>
                </a:solidFill>
                <a:effectLst/>
                <a:latin typeface="Noto serif" panose="02020600060500020200" pitchFamily="18" charset="0"/>
              </a:rPr>
              <a:t> to </a:t>
            </a:r>
            <a:r>
              <a:rPr lang="en-US" b="0" i="1" dirty="0">
                <a:solidFill>
                  <a:srgbClr val="3D3B49"/>
                </a:solidFill>
                <a:effectLst/>
                <a:latin typeface="Noto serif" panose="02020600060500020200" pitchFamily="18" charset="0"/>
              </a:rPr>
              <a:t>change</a:t>
            </a:r>
            <a:r>
              <a:rPr lang="en-US" b="0" i="0" dirty="0">
                <a:solidFill>
                  <a:srgbClr val="3D3B49"/>
                </a:solidFill>
                <a:effectLst/>
                <a:latin typeface="Noto serif" panose="02020600060500020200" pitchFamily="18" charset="0"/>
              </a:rPr>
              <a:t> all of the things that you ought to change, safely, and can do so for </a:t>
            </a:r>
            <a:br>
              <a:rPr lang="en-US" b="0" i="0" dirty="0">
                <a:solidFill>
                  <a:srgbClr val="3D3B49"/>
                </a:solidFill>
                <a:effectLst/>
                <a:latin typeface="Noto serif" panose="02020600060500020200" pitchFamily="18" charset="0"/>
              </a:rPr>
            </a:br>
            <a:r>
              <a:rPr lang="en-US" b="0" i="0" dirty="0">
                <a:solidFill>
                  <a:srgbClr val="3D3B49"/>
                </a:solidFill>
                <a:effectLst/>
                <a:latin typeface="Noto serif" panose="02020600060500020200" pitchFamily="18" charset="0"/>
              </a:rPr>
              <a:t>the life of your codebase.</a:t>
            </a:r>
            <a:br>
              <a:rPr lang="en-US" dirty="0"/>
            </a:br>
            <a:endParaRPr lang="en-US" dirty="0"/>
          </a:p>
        </p:txBody>
      </p:sp>
      <p:sp>
        <p:nvSpPr>
          <p:cNvPr id="4" name="Footer Placeholder 3">
            <a:extLst>
              <a:ext uri="{FF2B5EF4-FFF2-40B4-BE49-F238E27FC236}">
                <a16:creationId xmlns:a16="http://schemas.microsoft.com/office/drawing/2014/main" id="{1E36F03C-DCA6-4E6C-8153-FBC58AF85E3B}"/>
              </a:ext>
            </a:extLst>
          </p:cNvPr>
          <p:cNvSpPr>
            <a:spLocks noGrp="1"/>
          </p:cNvSpPr>
          <p:nvPr>
            <p:ph type="ftr" sz="quarter" idx="11"/>
          </p:nvPr>
        </p:nvSpPr>
        <p:spPr/>
        <p:txBody>
          <a:bodyPr/>
          <a:lstStyle/>
          <a:p>
            <a:r>
              <a:rPr lang="en-US"/>
              <a:t>Software Engineering as the Next Level Up from Programming | APAC GB Tour 2021</a:t>
            </a:r>
            <a:endParaRPr lang="en-NL"/>
          </a:p>
        </p:txBody>
      </p:sp>
      <p:pic>
        <p:nvPicPr>
          <p:cNvPr id="8" name="Picture 2" descr="Software Engineering at Google">
            <a:extLst>
              <a:ext uri="{FF2B5EF4-FFF2-40B4-BE49-F238E27FC236}">
                <a16:creationId xmlns:a16="http://schemas.microsoft.com/office/drawing/2014/main" id="{E1F1B9E8-DC46-4971-85DB-C4850F67CA2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1865" b="11865"/>
          <a:stretch>
            <a:fillRect/>
          </a:stretch>
        </p:blipFill>
        <p:spPr bwMode="auto">
          <a:xfrm>
            <a:off x="6911975" y="3095625"/>
            <a:ext cx="1511300" cy="1512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DF9CFA-4CF0-46C9-A6D5-6E6EB34C092B}"/>
              </a:ext>
            </a:extLst>
          </p:cNvPr>
          <p:cNvSpPr>
            <a:spLocks noGrp="1"/>
          </p:cNvSpPr>
          <p:nvPr>
            <p:ph type="sldNum" sz="quarter" idx="12"/>
          </p:nvPr>
        </p:nvSpPr>
        <p:spPr/>
        <p:txBody>
          <a:bodyPr/>
          <a:lstStyle/>
          <a:p>
            <a:fld id="{14F1411D-0280-154F-AEAC-4C20B7AA46B2}" type="slidenum">
              <a:rPr lang="nl-NL" noProof="0" smtClean="0"/>
              <a:t>5</a:t>
            </a:fld>
            <a:endParaRPr lang="nl-NL" noProof="0" dirty="0"/>
          </a:p>
        </p:txBody>
      </p:sp>
    </p:spTree>
    <p:extLst>
      <p:ext uri="{BB962C8B-B14F-4D97-AF65-F5344CB8AC3E}">
        <p14:creationId xmlns:p14="http://schemas.microsoft.com/office/powerpoint/2010/main" val="85417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73F38-E7DC-424E-B6EB-D36D0046CE07}"/>
              </a:ext>
            </a:extLst>
          </p:cNvPr>
          <p:cNvSpPr>
            <a:spLocks noGrp="1"/>
          </p:cNvSpPr>
          <p:nvPr>
            <p:ph type="title"/>
          </p:nvPr>
        </p:nvSpPr>
        <p:spPr>
          <a:xfrm>
            <a:off x="720000" y="288000"/>
            <a:ext cx="6623999" cy="503999"/>
          </a:xfrm>
        </p:spPr>
        <p:txBody>
          <a:bodyPr anchor="ctr">
            <a:normAutofit/>
          </a:bodyPr>
          <a:lstStyle/>
          <a:p>
            <a:r>
              <a:rPr lang="en-US" dirty="0"/>
              <a:t>Definition of Almost Done</a:t>
            </a:r>
          </a:p>
        </p:txBody>
      </p:sp>
      <p:sp>
        <p:nvSpPr>
          <p:cNvPr id="3" name="Content Placeholder 2">
            <a:extLst>
              <a:ext uri="{FF2B5EF4-FFF2-40B4-BE49-F238E27FC236}">
                <a16:creationId xmlns:a16="http://schemas.microsoft.com/office/drawing/2014/main" id="{0815880A-88BC-46C9-B2F4-C67636A01412}"/>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100" dirty="0"/>
              <a:t>Code on trunk</a:t>
            </a:r>
          </a:p>
          <a:p>
            <a:pPr>
              <a:lnSpc>
                <a:spcPct val="110000"/>
              </a:lnSpc>
              <a:spcAft>
                <a:spcPts val="600"/>
              </a:spcAft>
            </a:pPr>
            <a:r>
              <a:rPr lang="en-US" sz="1100" dirty="0"/>
              <a:t>ABLE</a:t>
            </a:r>
          </a:p>
          <a:p>
            <a:pPr>
              <a:lnSpc>
                <a:spcPct val="110000"/>
              </a:lnSpc>
              <a:spcAft>
                <a:spcPts val="600"/>
              </a:spcAft>
            </a:pPr>
            <a:r>
              <a:rPr lang="en-US" sz="1100" dirty="0"/>
              <a:t>Compiles | Can be Built</a:t>
            </a:r>
          </a:p>
          <a:p>
            <a:pPr>
              <a:lnSpc>
                <a:spcPct val="110000"/>
              </a:lnSpc>
              <a:spcAft>
                <a:spcPts val="600"/>
              </a:spcAft>
            </a:pPr>
            <a:r>
              <a:rPr lang="en-US" sz="1100" dirty="0"/>
              <a:t>Satisfies</a:t>
            </a:r>
          </a:p>
          <a:p>
            <a:pPr lvl="1">
              <a:lnSpc>
                <a:spcPct val="110000"/>
              </a:lnSpc>
              <a:spcAft>
                <a:spcPts val="600"/>
              </a:spcAft>
            </a:pPr>
            <a:r>
              <a:rPr lang="en-US" sz="1100" dirty="0"/>
              <a:t>QA</a:t>
            </a:r>
          </a:p>
          <a:p>
            <a:pPr lvl="1">
              <a:lnSpc>
                <a:spcPct val="110000"/>
              </a:lnSpc>
              <a:spcAft>
                <a:spcPts val="600"/>
              </a:spcAft>
            </a:pPr>
            <a:r>
              <a:rPr lang="en-US" sz="1100" dirty="0"/>
              <a:t>Test (behavior &amp; code)</a:t>
            </a:r>
          </a:p>
          <a:p>
            <a:pPr lvl="1">
              <a:lnSpc>
                <a:spcPct val="110000"/>
              </a:lnSpc>
              <a:spcAft>
                <a:spcPts val="600"/>
              </a:spcAft>
            </a:pPr>
            <a:r>
              <a:rPr lang="en-US" sz="1100" dirty="0"/>
              <a:t>Non-functional characteristics (absolute &amp; trend)</a:t>
            </a:r>
          </a:p>
          <a:p>
            <a:pPr lvl="1">
              <a:lnSpc>
                <a:spcPct val="110000"/>
              </a:lnSpc>
              <a:spcAft>
                <a:spcPts val="600"/>
              </a:spcAft>
            </a:pPr>
            <a:r>
              <a:rPr lang="en-US" sz="1100" dirty="0"/>
              <a:t>Vulnerability</a:t>
            </a:r>
          </a:p>
          <a:p>
            <a:pPr lvl="1">
              <a:lnSpc>
                <a:spcPct val="110000"/>
              </a:lnSpc>
              <a:spcAft>
                <a:spcPts val="600"/>
              </a:spcAft>
            </a:pPr>
            <a:r>
              <a:rPr lang="en-US" sz="1100" dirty="0"/>
              <a:t>Guidelines and Standards</a:t>
            </a:r>
          </a:p>
          <a:p>
            <a:pPr lvl="1">
              <a:lnSpc>
                <a:spcPct val="110000"/>
              </a:lnSpc>
              <a:spcAft>
                <a:spcPts val="600"/>
              </a:spcAft>
            </a:pPr>
            <a:r>
              <a:rPr lang="en-US" sz="1100" dirty="0"/>
              <a:t>Automated CI/CD pipeline</a:t>
            </a:r>
          </a:p>
          <a:p>
            <a:pPr lvl="1">
              <a:lnSpc>
                <a:spcPct val="110000"/>
              </a:lnSpc>
              <a:spcAft>
                <a:spcPts val="600"/>
              </a:spcAft>
            </a:pPr>
            <a:r>
              <a:rPr lang="en-US" sz="1100" dirty="0"/>
              <a:t>(covered by) </a:t>
            </a:r>
            <a:r>
              <a:rPr lang="en-US" sz="1100" dirty="0" err="1"/>
              <a:t>Smoketest</a:t>
            </a:r>
            <a:endParaRPr lang="en-US" sz="1100" dirty="0"/>
          </a:p>
          <a:p>
            <a:pPr lvl="1">
              <a:lnSpc>
                <a:spcPct val="110000"/>
              </a:lnSpc>
              <a:spcAft>
                <a:spcPts val="600"/>
              </a:spcAft>
            </a:pPr>
            <a:r>
              <a:rPr lang="en-US" sz="1100" dirty="0"/>
              <a:t>Technical Debt management</a:t>
            </a:r>
          </a:p>
        </p:txBody>
      </p:sp>
      <p:sp>
        <p:nvSpPr>
          <p:cNvPr id="4" name="Footer Placeholder 3">
            <a:extLst>
              <a:ext uri="{FF2B5EF4-FFF2-40B4-BE49-F238E27FC236}">
                <a16:creationId xmlns:a16="http://schemas.microsoft.com/office/drawing/2014/main" id="{C2B8989E-3119-43F3-9D36-C113A171B90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0482" name="Picture 2" descr="NASA's 6 million pound crawler-transporter carries rockets - Business  Insider">
            <a:extLst>
              <a:ext uri="{FF2B5EF4-FFF2-40B4-BE49-F238E27FC236}">
                <a16:creationId xmlns:a16="http://schemas.microsoft.com/office/drawing/2014/main" id="{1E43E94E-294C-4AC0-BA28-E69CA2CCB8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17" r="21581"/>
          <a:stretch/>
        </p:blipFill>
        <p:spPr bwMode="auto">
          <a:xfrm>
            <a:off x="4644000" y="810001"/>
            <a:ext cx="4500000" cy="3510000"/>
          </a:xfrm>
          <a:prstGeom prst="rect">
            <a:avLst/>
          </a:prstGeom>
          <a:solidFill>
            <a:srgbClr val="FFFFFF"/>
          </a:solidFill>
        </p:spPr>
      </p:pic>
      <p:sp>
        <p:nvSpPr>
          <p:cNvPr id="6" name="Rectangle 5">
            <a:extLst>
              <a:ext uri="{FF2B5EF4-FFF2-40B4-BE49-F238E27FC236}">
                <a16:creationId xmlns:a16="http://schemas.microsoft.com/office/drawing/2014/main" id="{9615CA54-3757-407A-A627-360AACC5B7E2}"/>
              </a:ext>
            </a:extLst>
          </p:cNvPr>
          <p:cNvSpPr/>
          <p:nvPr/>
        </p:nvSpPr>
        <p:spPr>
          <a:xfrm>
            <a:off x="3022608" y="4555398"/>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sp>
        <p:nvSpPr>
          <p:cNvPr id="7" name="Rectangle 6">
            <a:extLst>
              <a:ext uri="{FF2B5EF4-FFF2-40B4-BE49-F238E27FC236}">
                <a16:creationId xmlns:a16="http://schemas.microsoft.com/office/drawing/2014/main" id="{D85669B5-178D-4E32-A663-2889889F1A0D}"/>
              </a:ext>
            </a:extLst>
          </p:cNvPr>
          <p:cNvSpPr/>
          <p:nvPr/>
        </p:nvSpPr>
        <p:spPr>
          <a:xfrm>
            <a:off x="3022608" y="3985209"/>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pic>
        <p:nvPicPr>
          <p:cNvPr id="8" name="Content Placeholder 30" descr="Group">
            <a:extLst>
              <a:ext uri="{FF2B5EF4-FFF2-40B4-BE49-F238E27FC236}">
                <a16:creationId xmlns:a16="http://schemas.microsoft.com/office/drawing/2014/main" id="{9A0A08C5-1542-46DB-A8FD-94D9140E9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0881" y="4010792"/>
            <a:ext cx="449343" cy="367753"/>
          </a:xfrm>
          <a:prstGeom prst="rect">
            <a:avLst/>
          </a:prstGeom>
        </p:spPr>
      </p:pic>
      <p:pic>
        <p:nvPicPr>
          <p:cNvPr id="9" name="Graphic 8" descr="Person with idea">
            <a:extLst>
              <a:ext uri="{FF2B5EF4-FFF2-40B4-BE49-F238E27FC236}">
                <a16:creationId xmlns:a16="http://schemas.microsoft.com/office/drawing/2014/main" id="{5AA7B1FE-F484-4E11-950C-CC20ED969D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2856" y="4550053"/>
            <a:ext cx="389752" cy="318982"/>
          </a:xfrm>
          <a:prstGeom prst="rect">
            <a:avLst/>
          </a:prstGeom>
        </p:spPr>
      </p:pic>
      <p:sp>
        <p:nvSpPr>
          <p:cNvPr id="10" name="Arrow: Up 9">
            <a:extLst>
              <a:ext uri="{FF2B5EF4-FFF2-40B4-BE49-F238E27FC236}">
                <a16:creationId xmlns:a16="http://schemas.microsoft.com/office/drawing/2014/main" id="{35687792-CFB6-4D74-93FF-8FAE8D8C1346}"/>
              </a:ext>
            </a:extLst>
          </p:cNvPr>
          <p:cNvSpPr/>
          <p:nvPr/>
        </p:nvSpPr>
        <p:spPr>
          <a:xfrm>
            <a:off x="3546289" y="4270309"/>
            <a:ext cx="381646" cy="32155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4036B7EF-F446-470E-B07B-B5344E1929F9}"/>
              </a:ext>
            </a:extLst>
          </p:cNvPr>
          <p:cNvSpPr>
            <a:spLocks noGrp="1"/>
          </p:cNvSpPr>
          <p:nvPr>
            <p:ph type="sldNum" sz="quarter" idx="12"/>
          </p:nvPr>
        </p:nvSpPr>
        <p:spPr/>
        <p:txBody>
          <a:bodyPr/>
          <a:lstStyle/>
          <a:p>
            <a:fld id="{14F1411D-0280-154F-AEAC-4C20B7AA46B2}" type="slidenum">
              <a:rPr lang="nl-NL" smtClean="0"/>
              <a:t>50</a:t>
            </a:fld>
            <a:endParaRPr lang="nl-NL"/>
          </a:p>
        </p:txBody>
      </p:sp>
    </p:spTree>
    <p:extLst>
      <p:ext uri="{BB962C8B-B14F-4D97-AF65-F5344CB8AC3E}">
        <p14:creationId xmlns:p14="http://schemas.microsoft.com/office/powerpoint/2010/main" val="2716264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91D0-97B8-4226-855C-52DB94D33262}"/>
              </a:ext>
            </a:extLst>
          </p:cNvPr>
          <p:cNvSpPr>
            <a:spLocks noGrp="1"/>
          </p:cNvSpPr>
          <p:nvPr>
            <p:ph type="title"/>
          </p:nvPr>
        </p:nvSpPr>
        <p:spPr>
          <a:xfrm>
            <a:off x="720000" y="288000"/>
            <a:ext cx="6623999" cy="503999"/>
          </a:xfrm>
        </p:spPr>
        <p:txBody>
          <a:bodyPr anchor="ctr">
            <a:normAutofit/>
          </a:bodyPr>
          <a:lstStyle/>
          <a:p>
            <a:r>
              <a:rPr lang="en-US" dirty="0"/>
              <a:t>Deployable == Done (as far as team is concerned)</a:t>
            </a:r>
          </a:p>
        </p:txBody>
      </p:sp>
      <p:sp>
        <p:nvSpPr>
          <p:cNvPr id="3" name="Content Placeholder 2">
            <a:extLst>
              <a:ext uri="{FF2B5EF4-FFF2-40B4-BE49-F238E27FC236}">
                <a16:creationId xmlns:a16="http://schemas.microsoft.com/office/drawing/2014/main" id="{5BEDA6A5-6750-47C3-9072-5125C9231FE8}"/>
              </a:ext>
            </a:extLst>
          </p:cNvPr>
          <p:cNvSpPr>
            <a:spLocks noGrp="1"/>
          </p:cNvSpPr>
          <p:nvPr>
            <p:ph idx="1"/>
          </p:nvPr>
        </p:nvSpPr>
        <p:spPr>
          <a:xfrm>
            <a:off x="720000" y="900001"/>
            <a:ext cx="3744000" cy="3401999"/>
          </a:xfrm>
        </p:spPr>
        <p:txBody>
          <a:bodyPr anchor="t">
            <a:normAutofit/>
          </a:bodyPr>
          <a:lstStyle/>
          <a:p>
            <a:pPr>
              <a:spcAft>
                <a:spcPts val="600"/>
              </a:spcAft>
            </a:pPr>
            <a:r>
              <a:rPr lang="en-US" dirty="0"/>
              <a:t>Deployable – but not yet deployed</a:t>
            </a:r>
          </a:p>
          <a:p>
            <a:pPr lvl="1">
              <a:spcAft>
                <a:spcPts val="600"/>
              </a:spcAft>
            </a:pPr>
            <a:r>
              <a:rPr lang="en-US" dirty="0"/>
              <a:t>deploy decision is up to business</a:t>
            </a:r>
          </a:p>
          <a:p>
            <a:pPr>
              <a:spcAft>
                <a:spcPts val="600"/>
              </a:spcAft>
            </a:pPr>
            <a:r>
              <a:rPr lang="en-US" dirty="0"/>
              <a:t>CI/Continuous Delivery = </a:t>
            </a:r>
            <a:br>
              <a:rPr lang="en-US" dirty="0"/>
            </a:br>
            <a:r>
              <a:rPr lang="en-US" dirty="0"/>
              <a:t>fully process up to </a:t>
            </a:r>
            <a:r>
              <a:rPr lang="en-US" dirty="0" err="1"/>
              <a:t>deployability</a:t>
            </a:r>
            <a:br>
              <a:rPr lang="en-US" dirty="0"/>
            </a:br>
            <a:endParaRPr lang="en-US" dirty="0"/>
          </a:p>
          <a:p>
            <a:pPr>
              <a:spcAft>
                <a:spcPts val="600"/>
              </a:spcAft>
            </a:pPr>
            <a:r>
              <a:rPr lang="en-US" dirty="0"/>
              <a:t>Continuous Deployment: automatic roll out when DONE</a:t>
            </a:r>
          </a:p>
        </p:txBody>
      </p:sp>
      <p:sp>
        <p:nvSpPr>
          <p:cNvPr id="4" name="Footer Placeholder 3">
            <a:extLst>
              <a:ext uri="{FF2B5EF4-FFF2-40B4-BE49-F238E27FC236}">
                <a16:creationId xmlns:a16="http://schemas.microsoft.com/office/drawing/2014/main" id="{8C1151D8-7AFE-437E-8D2A-EFA3E10D20F5}"/>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1506" name="Picture 2" descr="Payload Changeout Room Supports Last Shuttle Cargo | NASA">
            <a:extLst>
              <a:ext uri="{FF2B5EF4-FFF2-40B4-BE49-F238E27FC236}">
                <a16:creationId xmlns:a16="http://schemas.microsoft.com/office/drawing/2014/main" id="{3BBEF301-BAC8-466D-AACC-057C43308C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740" b="-4"/>
          <a:stretch/>
        </p:blipFill>
        <p:spPr bwMode="auto">
          <a:xfrm>
            <a:off x="4644000" y="810001"/>
            <a:ext cx="4500000" cy="3510000"/>
          </a:xfrm>
          <a:prstGeom prst="rect">
            <a:avLst/>
          </a:prstGeom>
          <a:solidFill>
            <a:srgbClr val="FFFFFF"/>
          </a:solidFill>
        </p:spPr>
      </p:pic>
      <p:sp>
        <p:nvSpPr>
          <p:cNvPr id="7" name="Rectangle 6">
            <a:extLst>
              <a:ext uri="{FF2B5EF4-FFF2-40B4-BE49-F238E27FC236}">
                <a16:creationId xmlns:a16="http://schemas.microsoft.com/office/drawing/2014/main" id="{AF2A3430-0DF2-4A08-936A-C534BF57169B}"/>
              </a:ext>
            </a:extLst>
          </p:cNvPr>
          <p:cNvSpPr/>
          <p:nvPr/>
        </p:nvSpPr>
        <p:spPr>
          <a:xfrm>
            <a:off x="3022608" y="4555398"/>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sp>
        <p:nvSpPr>
          <p:cNvPr id="8" name="Rectangle 7">
            <a:extLst>
              <a:ext uri="{FF2B5EF4-FFF2-40B4-BE49-F238E27FC236}">
                <a16:creationId xmlns:a16="http://schemas.microsoft.com/office/drawing/2014/main" id="{6AF666AD-DEC1-4ABC-B629-4EB369DA2667}"/>
              </a:ext>
            </a:extLst>
          </p:cNvPr>
          <p:cNvSpPr/>
          <p:nvPr/>
        </p:nvSpPr>
        <p:spPr>
          <a:xfrm>
            <a:off x="3022608" y="3985209"/>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sp>
        <p:nvSpPr>
          <p:cNvPr id="9" name="Rectangle 8">
            <a:extLst>
              <a:ext uri="{FF2B5EF4-FFF2-40B4-BE49-F238E27FC236}">
                <a16:creationId xmlns:a16="http://schemas.microsoft.com/office/drawing/2014/main" id="{E56382DC-CA02-4688-8B67-7625AAA3F09C}"/>
              </a:ext>
            </a:extLst>
          </p:cNvPr>
          <p:cNvSpPr/>
          <p:nvPr/>
        </p:nvSpPr>
        <p:spPr>
          <a:xfrm>
            <a:off x="3010224" y="3307213"/>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Deployable</a:t>
            </a:r>
            <a:r>
              <a:rPr lang="nl-NL" sz="1013" dirty="0"/>
              <a:t> Software = </a:t>
            </a:r>
            <a:r>
              <a:rPr lang="nl-NL" sz="1200" dirty="0"/>
              <a:t>DONE</a:t>
            </a:r>
            <a:endParaRPr lang="en-NL" sz="1013" dirty="0"/>
          </a:p>
        </p:txBody>
      </p:sp>
      <p:sp>
        <p:nvSpPr>
          <p:cNvPr id="21" name="Scroll: Horizontal 20">
            <a:extLst>
              <a:ext uri="{FF2B5EF4-FFF2-40B4-BE49-F238E27FC236}">
                <a16:creationId xmlns:a16="http://schemas.microsoft.com/office/drawing/2014/main" id="{F4E55FEA-1B68-4288-8D16-DE99E6CEC032}"/>
              </a:ext>
            </a:extLst>
          </p:cNvPr>
          <p:cNvSpPr/>
          <p:nvPr/>
        </p:nvSpPr>
        <p:spPr>
          <a:xfrm>
            <a:off x="1958013" y="3432320"/>
            <a:ext cx="1113503" cy="392906"/>
          </a:xfrm>
          <a:prstGeom prst="horizontalScroll">
            <a:avLst/>
          </a:prstGeom>
          <a:solidFill>
            <a:schemeClr val="accent4"/>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DoD</a:t>
            </a:r>
          </a:p>
        </p:txBody>
      </p:sp>
      <p:pic>
        <p:nvPicPr>
          <p:cNvPr id="22" name="Content Placeholder 30" descr="Group">
            <a:extLst>
              <a:ext uri="{FF2B5EF4-FFF2-40B4-BE49-F238E27FC236}">
                <a16:creationId xmlns:a16="http://schemas.microsoft.com/office/drawing/2014/main" id="{DFA99072-0C54-4853-9DC2-7F845DA34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0881" y="4010792"/>
            <a:ext cx="449343" cy="367753"/>
          </a:xfrm>
          <a:prstGeom prst="rect">
            <a:avLst/>
          </a:prstGeom>
        </p:spPr>
      </p:pic>
      <p:pic>
        <p:nvPicPr>
          <p:cNvPr id="23" name="Graphic 22" descr="Person with idea">
            <a:extLst>
              <a:ext uri="{FF2B5EF4-FFF2-40B4-BE49-F238E27FC236}">
                <a16:creationId xmlns:a16="http://schemas.microsoft.com/office/drawing/2014/main" id="{8C5C05CB-5A2E-404B-943B-6CD08574C1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2856" y="4550053"/>
            <a:ext cx="389752" cy="318982"/>
          </a:xfrm>
          <a:prstGeom prst="rect">
            <a:avLst/>
          </a:prstGeom>
        </p:spPr>
      </p:pic>
      <p:sp>
        <p:nvSpPr>
          <p:cNvPr id="24" name="Arrow: Up 23">
            <a:extLst>
              <a:ext uri="{FF2B5EF4-FFF2-40B4-BE49-F238E27FC236}">
                <a16:creationId xmlns:a16="http://schemas.microsoft.com/office/drawing/2014/main" id="{0A126277-8C11-461D-AB92-5A240C650C7E}"/>
              </a:ext>
            </a:extLst>
          </p:cNvPr>
          <p:cNvSpPr/>
          <p:nvPr/>
        </p:nvSpPr>
        <p:spPr>
          <a:xfrm>
            <a:off x="3600289" y="3700119"/>
            <a:ext cx="381646" cy="32155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BDD89B4-B906-4E9E-BDAF-0F140A4D5F88}"/>
              </a:ext>
            </a:extLst>
          </p:cNvPr>
          <p:cNvSpPr>
            <a:spLocks noGrp="1"/>
          </p:cNvSpPr>
          <p:nvPr>
            <p:ph type="sldNum" sz="quarter" idx="12"/>
          </p:nvPr>
        </p:nvSpPr>
        <p:spPr/>
        <p:txBody>
          <a:bodyPr/>
          <a:lstStyle/>
          <a:p>
            <a:fld id="{14F1411D-0280-154F-AEAC-4C20B7AA46B2}" type="slidenum">
              <a:rPr lang="nl-NL" smtClean="0"/>
              <a:t>51</a:t>
            </a:fld>
            <a:endParaRPr lang="nl-NL"/>
          </a:p>
        </p:txBody>
      </p:sp>
    </p:spTree>
    <p:extLst>
      <p:ext uri="{BB962C8B-B14F-4D97-AF65-F5344CB8AC3E}">
        <p14:creationId xmlns:p14="http://schemas.microsoft.com/office/powerpoint/2010/main" val="297295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276A-E105-44C9-A12C-3C48C750FDA4}"/>
              </a:ext>
            </a:extLst>
          </p:cNvPr>
          <p:cNvSpPr>
            <a:spLocks noGrp="1"/>
          </p:cNvSpPr>
          <p:nvPr>
            <p:ph type="title"/>
          </p:nvPr>
        </p:nvSpPr>
        <p:spPr>
          <a:xfrm>
            <a:off x="720000" y="288000"/>
            <a:ext cx="6623999" cy="503999"/>
          </a:xfrm>
        </p:spPr>
        <p:txBody>
          <a:bodyPr anchor="ctr">
            <a:normAutofit/>
          </a:bodyPr>
          <a:lstStyle/>
          <a:p>
            <a:r>
              <a:rPr lang="en-US" dirty="0"/>
              <a:t>Deploy</a:t>
            </a:r>
          </a:p>
        </p:txBody>
      </p:sp>
      <p:sp>
        <p:nvSpPr>
          <p:cNvPr id="71" name="Content Placeholder 2">
            <a:extLst>
              <a:ext uri="{FF2B5EF4-FFF2-40B4-BE49-F238E27FC236}">
                <a16:creationId xmlns:a16="http://schemas.microsoft.com/office/drawing/2014/main" id="{560C43C9-6726-4608-967E-E52F2566D7D0}"/>
              </a:ext>
            </a:extLst>
          </p:cNvPr>
          <p:cNvSpPr>
            <a:spLocks noGrp="1"/>
          </p:cNvSpPr>
          <p:nvPr>
            <p:ph idx="1"/>
          </p:nvPr>
        </p:nvSpPr>
        <p:spPr>
          <a:xfrm>
            <a:off x="719998" y="900001"/>
            <a:ext cx="5940000" cy="3401999"/>
          </a:xfrm>
        </p:spPr>
        <p:txBody>
          <a:bodyPr/>
          <a:lstStyle/>
          <a:p>
            <a:r>
              <a:rPr lang="en-US" dirty="0"/>
              <a:t>Business decision</a:t>
            </a:r>
          </a:p>
          <a:p>
            <a:r>
              <a:rPr lang="en-US" dirty="0"/>
              <a:t>Automated – no touch</a:t>
            </a:r>
          </a:p>
          <a:p>
            <a:r>
              <a:rPr lang="en-US" dirty="0"/>
              <a:t>Fusion of code &amp; environment configuration</a:t>
            </a:r>
          </a:p>
          <a:p>
            <a:r>
              <a:rPr lang="en-US" dirty="0" err="1"/>
              <a:t>Smoketest</a:t>
            </a:r>
            <a:r>
              <a:rPr lang="en-US" dirty="0"/>
              <a:t> post deployment </a:t>
            </a:r>
            <a:br>
              <a:rPr lang="en-US" dirty="0"/>
            </a:br>
            <a:r>
              <a:rPr lang="en-US" dirty="0"/>
              <a:t>(and periodically to check on health)</a:t>
            </a:r>
          </a:p>
          <a:p>
            <a:r>
              <a:rPr lang="en-US" dirty="0"/>
              <a:t>Operations activated</a:t>
            </a:r>
          </a:p>
        </p:txBody>
      </p:sp>
      <p:sp>
        <p:nvSpPr>
          <p:cNvPr id="4" name="Footer Placeholder 3">
            <a:extLst>
              <a:ext uri="{FF2B5EF4-FFF2-40B4-BE49-F238E27FC236}">
                <a16:creationId xmlns:a16="http://schemas.microsoft.com/office/drawing/2014/main" id="{399E70BA-2D4E-4565-A808-31888C5272E4}"/>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2530" name="Picture 2" descr="Space Shuttle - Wikipedia">
            <a:extLst>
              <a:ext uri="{FF2B5EF4-FFF2-40B4-BE49-F238E27FC236}">
                <a16:creationId xmlns:a16="http://schemas.microsoft.com/office/drawing/2014/main" id="{74CC9BC1-FCFD-4ED4-84C3-E0BA3BC3AB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4" r="-3" b="2333"/>
          <a:stretch/>
        </p:blipFill>
        <p:spPr bwMode="auto">
          <a:xfrm>
            <a:off x="6840000" y="810001"/>
            <a:ext cx="2304000" cy="3510000"/>
          </a:xfrm>
          <a:prstGeom prst="rect">
            <a:avLst/>
          </a:prstGeom>
          <a:solidFill>
            <a:srgbClr val="FFFFFF"/>
          </a:solidFill>
        </p:spPr>
      </p:pic>
      <p:sp>
        <p:nvSpPr>
          <p:cNvPr id="10" name="Rectangle 9">
            <a:extLst>
              <a:ext uri="{FF2B5EF4-FFF2-40B4-BE49-F238E27FC236}">
                <a16:creationId xmlns:a16="http://schemas.microsoft.com/office/drawing/2014/main" id="{A95731C5-9A61-49B6-8E80-B1CAD060E4D5}"/>
              </a:ext>
            </a:extLst>
          </p:cNvPr>
          <p:cNvSpPr/>
          <p:nvPr/>
        </p:nvSpPr>
        <p:spPr>
          <a:xfrm>
            <a:off x="4244703" y="3859234"/>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sp>
        <p:nvSpPr>
          <p:cNvPr id="11" name="Rectangle 10">
            <a:extLst>
              <a:ext uri="{FF2B5EF4-FFF2-40B4-BE49-F238E27FC236}">
                <a16:creationId xmlns:a16="http://schemas.microsoft.com/office/drawing/2014/main" id="{4069862C-44F2-48FE-B11F-70C44FF3209C}"/>
              </a:ext>
            </a:extLst>
          </p:cNvPr>
          <p:cNvSpPr/>
          <p:nvPr/>
        </p:nvSpPr>
        <p:spPr>
          <a:xfrm>
            <a:off x="4232319" y="3252580"/>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Deployable</a:t>
            </a:r>
            <a:r>
              <a:rPr lang="nl-NL" sz="1013" dirty="0"/>
              <a:t> Software = </a:t>
            </a:r>
            <a:r>
              <a:rPr lang="nl-NL" sz="1200" dirty="0"/>
              <a:t>DONE</a:t>
            </a:r>
            <a:endParaRPr lang="en-NL" sz="1013" dirty="0"/>
          </a:p>
        </p:txBody>
      </p:sp>
      <p:sp>
        <p:nvSpPr>
          <p:cNvPr id="12" name="Rectangle 11">
            <a:extLst>
              <a:ext uri="{FF2B5EF4-FFF2-40B4-BE49-F238E27FC236}">
                <a16:creationId xmlns:a16="http://schemas.microsoft.com/office/drawing/2014/main" id="{2314E09B-EC10-464A-BBBE-9D746947F72E}"/>
              </a:ext>
            </a:extLst>
          </p:cNvPr>
          <p:cNvSpPr/>
          <p:nvPr/>
        </p:nvSpPr>
        <p:spPr>
          <a:xfrm>
            <a:off x="4232319" y="2125059"/>
            <a:ext cx="1561776" cy="91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Professional &amp; ABLE: </a:t>
            </a:r>
            <a:br>
              <a:rPr lang="nl-NL" sz="1200" dirty="0"/>
            </a:br>
            <a:r>
              <a:rPr lang="nl-NL" sz="1200" dirty="0"/>
              <a:t>Live Software (</a:t>
            </a:r>
            <a:r>
              <a:rPr lang="nl-NL" sz="1200" dirty="0" err="1"/>
              <a:t>under</a:t>
            </a:r>
            <a:r>
              <a:rPr lang="nl-NL" sz="1200" dirty="0"/>
              <a:t> </a:t>
            </a:r>
            <a:r>
              <a:rPr lang="nl-NL" sz="1200" dirty="0" err="1"/>
              <a:t>Ops</a:t>
            </a:r>
            <a:r>
              <a:rPr lang="nl-NL" sz="1200" dirty="0"/>
              <a:t>) </a:t>
            </a:r>
            <a:endParaRPr lang="en-NL" sz="1200" dirty="0"/>
          </a:p>
        </p:txBody>
      </p:sp>
      <p:cxnSp>
        <p:nvCxnSpPr>
          <p:cNvPr id="16" name="Straight Connector 15">
            <a:extLst>
              <a:ext uri="{FF2B5EF4-FFF2-40B4-BE49-F238E27FC236}">
                <a16:creationId xmlns:a16="http://schemas.microsoft.com/office/drawing/2014/main" id="{5096816A-6976-4C65-96E1-CFDDA2FFEE68}"/>
              </a:ext>
            </a:extLst>
          </p:cNvPr>
          <p:cNvCxnSpPr>
            <a:cxnSpLocks/>
          </p:cNvCxnSpPr>
          <p:nvPr/>
        </p:nvCxnSpPr>
        <p:spPr>
          <a:xfrm>
            <a:off x="4031999" y="3136059"/>
            <a:ext cx="250874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C54DB5-B15F-4A07-8DA9-0E65528E11F2}"/>
              </a:ext>
            </a:extLst>
          </p:cNvPr>
          <p:cNvSpPr txBox="1"/>
          <p:nvPr/>
        </p:nvSpPr>
        <p:spPr>
          <a:xfrm>
            <a:off x="5800467" y="2903057"/>
            <a:ext cx="859531" cy="261610"/>
          </a:xfrm>
          <a:prstGeom prst="rect">
            <a:avLst/>
          </a:prstGeom>
          <a:noFill/>
        </p:spPr>
        <p:txBody>
          <a:bodyPr wrap="none" rtlCol="0">
            <a:spAutoFit/>
          </a:bodyPr>
          <a:lstStyle/>
          <a:p>
            <a:r>
              <a:rPr lang="nl-NL" sz="1100" dirty="0" err="1"/>
              <a:t>Production</a:t>
            </a:r>
            <a:endParaRPr lang="en-NL" sz="1100" dirty="0"/>
          </a:p>
        </p:txBody>
      </p:sp>
      <p:sp>
        <p:nvSpPr>
          <p:cNvPr id="18" name="TextBox 17">
            <a:extLst>
              <a:ext uri="{FF2B5EF4-FFF2-40B4-BE49-F238E27FC236}">
                <a16:creationId xmlns:a16="http://schemas.microsoft.com/office/drawing/2014/main" id="{239DA1CF-8489-4F5F-8BC1-B7BEAE8CF028}"/>
              </a:ext>
            </a:extLst>
          </p:cNvPr>
          <p:cNvSpPr txBox="1"/>
          <p:nvPr/>
        </p:nvSpPr>
        <p:spPr>
          <a:xfrm>
            <a:off x="5745965" y="3113938"/>
            <a:ext cx="914033" cy="261610"/>
          </a:xfrm>
          <a:prstGeom prst="rect">
            <a:avLst/>
          </a:prstGeom>
          <a:noFill/>
        </p:spPr>
        <p:txBody>
          <a:bodyPr wrap="none" rtlCol="0">
            <a:spAutoFit/>
          </a:bodyPr>
          <a:lstStyle/>
          <a:p>
            <a:r>
              <a:rPr lang="nl-NL" sz="1100" dirty="0" err="1"/>
              <a:t>Preparation</a:t>
            </a:r>
            <a:endParaRPr lang="en-NL" sz="1100" dirty="0"/>
          </a:p>
        </p:txBody>
      </p:sp>
      <p:pic>
        <p:nvPicPr>
          <p:cNvPr id="20" name="Graphic 19" descr="World">
            <a:extLst>
              <a:ext uri="{FF2B5EF4-FFF2-40B4-BE49-F238E27FC236}">
                <a16:creationId xmlns:a16="http://schemas.microsoft.com/office/drawing/2014/main" id="{2DCD5BFC-AA9A-41B3-9346-1E9487E200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6479" y="2513972"/>
            <a:ext cx="457200" cy="457200"/>
          </a:xfrm>
          <a:prstGeom prst="rect">
            <a:avLst/>
          </a:prstGeom>
        </p:spPr>
      </p:pic>
      <p:sp>
        <p:nvSpPr>
          <p:cNvPr id="7" name="Arrow: Up 6">
            <a:extLst>
              <a:ext uri="{FF2B5EF4-FFF2-40B4-BE49-F238E27FC236}">
                <a16:creationId xmlns:a16="http://schemas.microsoft.com/office/drawing/2014/main" id="{1A2AF3C8-C822-4637-B574-6350B244CFCA}"/>
              </a:ext>
            </a:extLst>
          </p:cNvPr>
          <p:cNvSpPr/>
          <p:nvPr/>
        </p:nvSpPr>
        <p:spPr>
          <a:xfrm>
            <a:off x="4875403" y="2971172"/>
            <a:ext cx="381646" cy="39289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5" name="Picture 4" descr="Opera Fresh: Birds of a Feather Flock to the Canary Islands">
            <a:extLst>
              <a:ext uri="{FF2B5EF4-FFF2-40B4-BE49-F238E27FC236}">
                <a16:creationId xmlns:a16="http://schemas.microsoft.com/office/drawing/2014/main" id="{AE2E4A66-099D-4A41-8EE7-D608FC58EE5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997310" y="2191026"/>
            <a:ext cx="948605" cy="55154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7DE344F-D3D8-4B58-86B5-A76C02C951B9}"/>
              </a:ext>
            </a:extLst>
          </p:cNvPr>
          <p:cNvSpPr>
            <a:spLocks noGrp="1"/>
          </p:cNvSpPr>
          <p:nvPr>
            <p:ph type="sldNum" sz="quarter" idx="12"/>
          </p:nvPr>
        </p:nvSpPr>
        <p:spPr/>
        <p:txBody>
          <a:bodyPr/>
          <a:lstStyle/>
          <a:p>
            <a:fld id="{14F1411D-0280-154F-AEAC-4C20B7AA46B2}" type="slidenum">
              <a:rPr lang="nl-NL" smtClean="0"/>
              <a:t>52</a:t>
            </a:fld>
            <a:endParaRPr lang="nl-NL"/>
          </a:p>
        </p:txBody>
      </p:sp>
      <p:sp>
        <p:nvSpPr>
          <p:cNvPr id="19" name="Rectangle 18">
            <a:extLst>
              <a:ext uri="{FF2B5EF4-FFF2-40B4-BE49-F238E27FC236}">
                <a16:creationId xmlns:a16="http://schemas.microsoft.com/office/drawing/2014/main" id="{1852F651-8283-4B35-BE27-7124B4E17FDA}"/>
              </a:ext>
            </a:extLst>
          </p:cNvPr>
          <p:cNvSpPr/>
          <p:nvPr/>
        </p:nvSpPr>
        <p:spPr>
          <a:xfrm>
            <a:off x="3063961" y="2971172"/>
            <a:ext cx="1078357" cy="253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Configuration</a:t>
            </a:r>
            <a:endParaRPr lang="en-NL" sz="1013" dirty="0"/>
          </a:p>
        </p:txBody>
      </p:sp>
      <p:sp>
        <p:nvSpPr>
          <p:cNvPr id="21" name="Arrow: Up 20">
            <a:extLst>
              <a:ext uri="{FF2B5EF4-FFF2-40B4-BE49-F238E27FC236}">
                <a16:creationId xmlns:a16="http://schemas.microsoft.com/office/drawing/2014/main" id="{8C29EA7C-EAF5-464F-81D1-2A482B3983F9}"/>
              </a:ext>
            </a:extLst>
          </p:cNvPr>
          <p:cNvSpPr/>
          <p:nvPr/>
        </p:nvSpPr>
        <p:spPr>
          <a:xfrm rot="2902826">
            <a:off x="4097510" y="2691217"/>
            <a:ext cx="269617" cy="39289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74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1">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P spid="12" grpId="0" animBg="1"/>
      <p:bldP spid="17" grpId="0"/>
      <p:bldP spid="7" grpId="0" animBg="1"/>
      <p:bldP spid="19"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245D12-2A41-465B-9364-9D43BD7C3C0B}"/>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2" name="Title 1">
            <a:extLst>
              <a:ext uri="{FF2B5EF4-FFF2-40B4-BE49-F238E27FC236}">
                <a16:creationId xmlns:a16="http://schemas.microsoft.com/office/drawing/2014/main" id="{1F1050D8-9612-441A-9AE9-BA9365B3B017}"/>
              </a:ext>
            </a:extLst>
          </p:cNvPr>
          <p:cNvSpPr>
            <a:spLocks noGrp="1"/>
          </p:cNvSpPr>
          <p:nvPr>
            <p:ph type="title"/>
          </p:nvPr>
        </p:nvSpPr>
        <p:spPr>
          <a:xfrm>
            <a:off x="719999" y="288000"/>
            <a:ext cx="6624000" cy="504000"/>
          </a:xfrm>
        </p:spPr>
        <p:txBody>
          <a:bodyPr anchor="ctr">
            <a:normAutofit/>
          </a:bodyPr>
          <a:lstStyle/>
          <a:p>
            <a:r>
              <a:rPr lang="en-US" dirty="0"/>
              <a:t>Canary</a:t>
            </a:r>
          </a:p>
        </p:txBody>
      </p:sp>
      <p:pic>
        <p:nvPicPr>
          <p:cNvPr id="17410" name="Picture 2" descr="De Kanarie een actieve zanger voor de volière• voliere-info.nl">
            <a:extLst>
              <a:ext uri="{FF2B5EF4-FFF2-40B4-BE49-F238E27FC236}">
                <a16:creationId xmlns:a16="http://schemas.microsoft.com/office/drawing/2014/main" id="{466EDF77-CF00-43C2-9D90-4A00710FCE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54" b="24323"/>
          <a:stretch/>
        </p:blipFill>
        <p:spPr bwMode="auto">
          <a:xfrm>
            <a:off x="20" y="810001"/>
            <a:ext cx="9143980" cy="3510000"/>
          </a:xfrm>
          <a:prstGeom prst="rect">
            <a:avLst/>
          </a:prstGeom>
          <a:solidFill>
            <a:srgbClr val="FFFFFF"/>
          </a:solidFill>
        </p:spPr>
      </p:pic>
      <p:pic>
        <p:nvPicPr>
          <p:cNvPr id="17412" name="Picture 4" descr="Opera Fresh: Birds of a Feather Flock to the Canary Islands">
            <a:extLst>
              <a:ext uri="{FF2B5EF4-FFF2-40B4-BE49-F238E27FC236}">
                <a16:creationId xmlns:a16="http://schemas.microsoft.com/office/drawing/2014/main" id="{CC37D8B4-08EA-4FB2-9900-7B6C4D4BA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988" y="4409377"/>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pera Fresh: Birds of a Feather Flock to the Canary Islands">
            <a:extLst>
              <a:ext uri="{FF2B5EF4-FFF2-40B4-BE49-F238E27FC236}">
                <a16:creationId xmlns:a16="http://schemas.microsoft.com/office/drawing/2014/main" id="{4A4A76A8-9925-4F40-B943-9337E1F10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78593" y="4406780"/>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pera Fresh: Birds of a Feather Flock to the Canary Islands">
            <a:extLst>
              <a:ext uri="{FF2B5EF4-FFF2-40B4-BE49-F238E27FC236}">
                <a16:creationId xmlns:a16="http://schemas.microsoft.com/office/drawing/2014/main" id="{E357B90B-185A-4E23-92E2-131F665C592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681383" y="4409377"/>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pera Fresh: Birds of a Feather Flock to the Canary Islands">
            <a:extLst>
              <a:ext uri="{FF2B5EF4-FFF2-40B4-BE49-F238E27FC236}">
                <a16:creationId xmlns:a16="http://schemas.microsoft.com/office/drawing/2014/main" id="{DB124F1F-8C9E-4F1D-9B69-F90A5EDF86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55"/>
          <a:stretch/>
        </p:blipFill>
        <p:spPr bwMode="auto">
          <a:xfrm flipH="1">
            <a:off x="3058666" y="4351569"/>
            <a:ext cx="622717" cy="5515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pera Fresh: Birds of a Feather Flock to the Canary Islands">
            <a:extLst>
              <a:ext uri="{FF2B5EF4-FFF2-40B4-BE49-F238E27FC236}">
                <a16:creationId xmlns:a16="http://schemas.microsoft.com/office/drawing/2014/main" id="{15C971FD-ECBE-49E2-9C15-3263417BC99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110061" y="4283407"/>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Kenari png » PNG Image">
            <a:extLst>
              <a:ext uri="{FF2B5EF4-FFF2-40B4-BE49-F238E27FC236}">
                <a16:creationId xmlns:a16="http://schemas.microsoft.com/office/drawing/2014/main" id="{C6096E29-D7E1-400B-8B84-5ABA5B65B05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14396">
            <a:off x="1376557" y="4342846"/>
            <a:ext cx="696708" cy="4326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Kenari png » PNG Image">
            <a:extLst>
              <a:ext uri="{FF2B5EF4-FFF2-40B4-BE49-F238E27FC236}">
                <a16:creationId xmlns:a16="http://schemas.microsoft.com/office/drawing/2014/main" id="{B86B80DC-3933-4615-A525-A5CD524A8C3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14396">
            <a:off x="6472432" y="4460623"/>
            <a:ext cx="596973" cy="370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Opera Fresh: Birds of a Feather Flock to the Canary Islands">
            <a:extLst>
              <a:ext uri="{FF2B5EF4-FFF2-40B4-BE49-F238E27FC236}">
                <a16:creationId xmlns:a16="http://schemas.microsoft.com/office/drawing/2014/main" id="{D5AED439-C935-451A-BE43-2677E40E42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55"/>
          <a:stretch/>
        </p:blipFill>
        <p:spPr bwMode="auto">
          <a:xfrm flipH="1">
            <a:off x="7092601" y="4368540"/>
            <a:ext cx="622717" cy="5515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Opera Fresh: Birds of a Feather Flock to the Canary Islands">
            <a:extLst>
              <a:ext uri="{FF2B5EF4-FFF2-40B4-BE49-F238E27FC236}">
                <a16:creationId xmlns:a16="http://schemas.microsoft.com/office/drawing/2014/main" id="{0D05A043-3B9A-4B25-8917-805FA8096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5143" y="4372413"/>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Opera Fresh: Birds of a Feather Flock to the Canary Islands">
            <a:extLst>
              <a:ext uri="{FF2B5EF4-FFF2-40B4-BE49-F238E27FC236}">
                <a16:creationId xmlns:a16="http://schemas.microsoft.com/office/drawing/2014/main" id="{E7FBBF82-DE14-44E7-B48B-0CDEF623FB0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475996" y="4346489"/>
            <a:ext cx="948605" cy="5515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FE4E3D9-9FED-4CE1-9C77-FE89DE3981C2}"/>
              </a:ext>
            </a:extLst>
          </p:cNvPr>
          <p:cNvSpPr>
            <a:spLocks noGrp="1"/>
          </p:cNvSpPr>
          <p:nvPr>
            <p:ph type="sldNum" sz="quarter" idx="12"/>
          </p:nvPr>
        </p:nvSpPr>
        <p:spPr/>
        <p:txBody>
          <a:bodyPr/>
          <a:lstStyle/>
          <a:p>
            <a:fld id="{14F1411D-0280-154F-AEAC-4C20B7AA46B2}" type="slidenum">
              <a:rPr lang="nl-NL" smtClean="0"/>
              <a:t>53</a:t>
            </a:fld>
            <a:endParaRPr lang="nl-NL"/>
          </a:p>
        </p:txBody>
      </p:sp>
    </p:spTree>
    <p:extLst>
      <p:ext uri="{BB962C8B-B14F-4D97-AF65-F5344CB8AC3E}">
        <p14:creationId xmlns:p14="http://schemas.microsoft.com/office/powerpoint/2010/main" val="11332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2000"/>
                                        <p:tgtEl>
                                          <p:spTgt spid="174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7414"/>
                                        </p:tgtEl>
                                        <p:attrNameLst>
                                          <p:attrName>style.visibility</p:attrName>
                                        </p:attrNameLst>
                                      </p:cBhvr>
                                      <p:to>
                                        <p:strVal val="visible"/>
                                      </p:to>
                                    </p:set>
                                    <p:animEffect transition="in" filter="fade">
                                      <p:cBhvr>
                                        <p:cTn id="22" dur="2000"/>
                                        <p:tgtEl>
                                          <p:spTgt spid="17414"/>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0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08FD9-7B19-43BE-BF5F-98EB0FB92AEE}"/>
              </a:ext>
            </a:extLst>
          </p:cNvPr>
          <p:cNvSpPr>
            <a:spLocks noGrp="1"/>
          </p:cNvSpPr>
          <p:nvPr>
            <p:ph type="title"/>
          </p:nvPr>
        </p:nvSpPr>
        <p:spPr/>
        <p:txBody>
          <a:bodyPr/>
          <a:lstStyle/>
          <a:p>
            <a:r>
              <a:rPr lang="en-US" dirty="0"/>
              <a:t>Observe the canary</a:t>
            </a:r>
          </a:p>
        </p:txBody>
      </p:sp>
      <p:sp>
        <p:nvSpPr>
          <p:cNvPr id="3" name="Content Placeholder 2">
            <a:extLst>
              <a:ext uri="{FF2B5EF4-FFF2-40B4-BE49-F238E27FC236}">
                <a16:creationId xmlns:a16="http://schemas.microsoft.com/office/drawing/2014/main" id="{67F6E182-14F4-409D-91A1-D139B1A1FFA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BFA556F-6F2E-4DE9-A8B9-A10306C75C0F}"/>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16386" name="Picture 2" descr="Geweldig uitje: hier spot je samen met je kind de mooiste weidevogels | Kek  Mama | Kek Mama">
            <a:extLst>
              <a:ext uri="{FF2B5EF4-FFF2-40B4-BE49-F238E27FC236}">
                <a16:creationId xmlns:a16="http://schemas.microsoft.com/office/drawing/2014/main" id="{763A0CA3-BE59-447B-A88F-C9B6EAA26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3" y="936000"/>
            <a:ext cx="6624001" cy="356505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02846DE-C811-4C11-B6FB-2DCE5954895C}"/>
              </a:ext>
            </a:extLst>
          </p:cNvPr>
          <p:cNvSpPr>
            <a:spLocks noGrp="1"/>
          </p:cNvSpPr>
          <p:nvPr>
            <p:ph type="sldNum" sz="quarter" idx="12"/>
          </p:nvPr>
        </p:nvSpPr>
        <p:spPr/>
        <p:txBody>
          <a:bodyPr/>
          <a:lstStyle/>
          <a:p>
            <a:fld id="{14F1411D-0280-154F-AEAC-4C20B7AA46B2}" type="slidenum">
              <a:rPr lang="nl-NL" smtClean="0"/>
              <a:t>54</a:t>
            </a:fld>
            <a:endParaRPr lang="nl-NL"/>
          </a:p>
        </p:txBody>
      </p:sp>
    </p:spTree>
    <p:extLst>
      <p:ext uri="{BB962C8B-B14F-4D97-AF65-F5344CB8AC3E}">
        <p14:creationId xmlns:p14="http://schemas.microsoft.com/office/powerpoint/2010/main" val="2389810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F293-DC1A-4294-83CB-591D8B4FD83D}"/>
              </a:ext>
            </a:extLst>
          </p:cNvPr>
          <p:cNvSpPr>
            <a:spLocks noGrp="1"/>
          </p:cNvSpPr>
          <p:nvPr>
            <p:ph type="title"/>
          </p:nvPr>
        </p:nvSpPr>
        <p:spPr>
          <a:xfrm>
            <a:off x="719999" y="288000"/>
            <a:ext cx="6624000" cy="504000"/>
          </a:xfrm>
        </p:spPr>
        <p:txBody>
          <a:bodyPr anchor="ctr">
            <a:normAutofit/>
          </a:bodyPr>
          <a:lstStyle/>
          <a:p>
            <a:r>
              <a:rPr lang="en-US" dirty="0"/>
              <a:t>Fix Forward</a:t>
            </a:r>
          </a:p>
        </p:txBody>
      </p:sp>
      <p:sp>
        <p:nvSpPr>
          <p:cNvPr id="4" name="Footer Placeholder 3">
            <a:extLst>
              <a:ext uri="{FF2B5EF4-FFF2-40B4-BE49-F238E27FC236}">
                <a16:creationId xmlns:a16="http://schemas.microsoft.com/office/drawing/2014/main" id="{872D8615-529E-474B-85BD-8B0D5386293F}"/>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10" name="Text Placeholder 4">
            <a:extLst>
              <a:ext uri="{FF2B5EF4-FFF2-40B4-BE49-F238E27FC236}">
                <a16:creationId xmlns:a16="http://schemas.microsoft.com/office/drawing/2014/main" id="{0F55C530-19F0-4E46-BBAF-5193177D0E33}"/>
              </a:ext>
            </a:extLst>
          </p:cNvPr>
          <p:cNvSpPr>
            <a:spLocks noGrp="1"/>
          </p:cNvSpPr>
          <p:nvPr>
            <p:ph type="body" idx="13"/>
          </p:nvPr>
        </p:nvSpPr>
        <p:spPr>
          <a:xfrm>
            <a:off x="719998" y="936000"/>
            <a:ext cx="6623999" cy="288000"/>
          </a:xfrm>
        </p:spPr>
        <p:txBody>
          <a:bodyPr/>
          <a:lstStyle/>
          <a:p>
            <a:r>
              <a:rPr lang="en-US" dirty="0"/>
              <a:t>Fast Fix is </a:t>
            </a:r>
            <a:r>
              <a:rPr lang="en-US" i="1" dirty="0"/>
              <a:t>not</a:t>
            </a:r>
            <a:r>
              <a:rPr lang="en-US" dirty="0"/>
              <a:t> a special procedure nor a special environment</a:t>
            </a:r>
          </a:p>
        </p:txBody>
      </p:sp>
      <p:graphicFrame>
        <p:nvGraphicFramePr>
          <p:cNvPr id="6" name="Content Placeholder 2">
            <a:extLst>
              <a:ext uri="{FF2B5EF4-FFF2-40B4-BE49-F238E27FC236}">
                <a16:creationId xmlns:a16="http://schemas.microsoft.com/office/drawing/2014/main" id="{68FDD1E3-5ABF-4B9C-AAB7-98022F9D6BF8}"/>
              </a:ext>
            </a:extLst>
          </p:cNvPr>
          <p:cNvGraphicFramePr>
            <a:graphicFrameLocks noGrp="1"/>
          </p:cNvGraphicFramePr>
          <p:nvPr>
            <p:ph idx="1"/>
          </p:nvPr>
        </p:nvGraphicFramePr>
        <p:xfrm>
          <a:off x="720003" y="1224000"/>
          <a:ext cx="6623999" cy="349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7586" name="Picture 2" descr="Kenari png 2 » PNG Image">
            <a:extLst>
              <a:ext uri="{FF2B5EF4-FFF2-40B4-BE49-F238E27FC236}">
                <a16:creationId xmlns:a16="http://schemas.microsoft.com/office/drawing/2014/main" id="{7C48A5F8-6A05-44C6-802B-FC286E6498F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2080" y="1560934"/>
            <a:ext cx="885190" cy="88519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ACCFDA5-B97C-450E-A500-674C73F64BB2}"/>
              </a:ext>
            </a:extLst>
          </p:cNvPr>
          <p:cNvSpPr>
            <a:spLocks noGrp="1"/>
          </p:cNvSpPr>
          <p:nvPr>
            <p:ph type="sldNum" sz="quarter" idx="12"/>
          </p:nvPr>
        </p:nvSpPr>
        <p:spPr/>
        <p:txBody>
          <a:bodyPr/>
          <a:lstStyle/>
          <a:p>
            <a:fld id="{14F1411D-0280-154F-AEAC-4C20B7AA46B2}" type="slidenum">
              <a:rPr lang="nl-NL" smtClean="0"/>
              <a:t>55</a:t>
            </a:fld>
            <a:endParaRPr lang="nl-NL"/>
          </a:p>
        </p:txBody>
      </p:sp>
    </p:spTree>
    <p:extLst>
      <p:ext uri="{BB962C8B-B14F-4D97-AF65-F5344CB8AC3E}">
        <p14:creationId xmlns:p14="http://schemas.microsoft.com/office/powerpoint/2010/main" val="29247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2000" fill="hold"/>
                                        <p:tgtEl>
                                          <p:spTgt spid="675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24277-1A96-4985-A70B-657D10762B94}"/>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757D429C-50F7-4864-967B-171525AC2238}"/>
              </a:ext>
            </a:extLst>
          </p:cNvPr>
          <p:cNvSpPr txBox="1"/>
          <p:nvPr/>
        </p:nvSpPr>
        <p:spPr>
          <a:xfrm>
            <a:off x="314360" y="438906"/>
            <a:ext cx="8188139" cy="4416594"/>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dirty="0">
                <a:ln>
                  <a:noFill/>
                </a:ln>
                <a:solidFill>
                  <a:srgbClr val="FFFFFF"/>
                </a:solidFill>
                <a:effectLst/>
                <a:uLnTx/>
                <a:uFillTx/>
                <a:latin typeface="Arial" panose="020B0604020202020204"/>
                <a:ea typeface="+mn-ea"/>
                <a:cs typeface="+mn-cs"/>
              </a:rPr>
              <a:t>1202</a:t>
            </a:r>
          </a:p>
        </p:txBody>
      </p:sp>
      <p:sp>
        <p:nvSpPr>
          <p:cNvPr id="2" name="Footer Placeholder 1">
            <a:extLst>
              <a:ext uri="{FF2B5EF4-FFF2-40B4-BE49-F238E27FC236}">
                <a16:creationId xmlns:a16="http://schemas.microsoft.com/office/drawing/2014/main" id="{17C28102-568F-4AFB-9AF5-3FA9EAB0ABD5}"/>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Slide Number Placeholder 2">
            <a:extLst>
              <a:ext uri="{FF2B5EF4-FFF2-40B4-BE49-F238E27FC236}">
                <a16:creationId xmlns:a16="http://schemas.microsoft.com/office/drawing/2014/main" id="{A58B8C34-B248-4C34-BBE6-685DEE6762CB}"/>
              </a:ext>
            </a:extLst>
          </p:cNvPr>
          <p:cNvSpPr>
            <a:spLocks noGrp="1"/>
          </p:cNvSpPr>
          <p:nvPr>
            <p:ph type="sldNum" sz="quarter" idx="12"/>
          </p:nvPr>
        </p:nvSpPr>
        <p:spPr/>
        <p:txBody>
          <a:bodyPr/>
          <a:lstStyle/>
          <a:p>
            <a:fld id="{BF590972-BD5A-4E8E-8655-ACB12844DF5C}" type="slidenum">
              <a:rPr lang="en-NL" smtClean="0"/>
              <a:t>56</a:t>
            </a:fld>
            <a:endParaRPr lang="en-NL"/>
          </a:p>
        </p:txBody>
      </p:sp>
    </p:spTree>
    <p:extLst>
      <p:ext uri="{BB962C8B-B14F-4D97-AF65-F5344CB8AC3E}">
        <p14:creationId xmlns:p14="http://schemas.microsoft.com/office/powerpoint/2010/main" val="2364356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24277-1A96-4985-A70B-657D10762B94}"/>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757D429C-50F7-4864-967B-171525AC2238}"/>
              </a:ext>
            </a:extLst>
          </p:cNvPr>
          <p:cNvSpPr txBox="1"/>
          <p:nvPr/>
        </p:nvSpPr>
        <p:spPr>
          <a:xfrm>
            <a:off x="314360" y="438906"/>
            <a:ext cx="8188139" cy="4416594"/>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dirty="0">
                <a:ln>
                  <a:noFill/>
                </a:ln>
                <a:solidFill>
                  <a:srgbClr val="E63232"/>
                </a:solidFill>
                <a:effectLst/>
                <a:uLnTx/>
                <a:uFillTx/>
                <a:latin typeface="Arial" panose="020B0604020202020204"/>
                <a:ea typeface="+mn-ea"/>
                <a:cs typeface="+mn-cs"/>
              </a:rPr>
              <a:t>1202</a:t>
            </a:r>
          </a:p>
        </p:txBody>
      </p:sp>
      <p:sp>
        <p:nvSpPr>
          <p:cNvPr id="2" name="Footer Placeholder 1">
            <a:extLst>
              <a:ext uri="{FF2B5EF4-FFF2-40B4-BE49-F238E27FC236}">
                <a16:creationId xmlns:a16="http://schemas.microsoft.com/office/drawing/2014/main" id="{7B2EC14C-5E0C-4283-BE15-EE3C6505ED6E}"/>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Slide Number Placeholder 2">
            <a:extLst>
              <a:ext uri="{FF2B5EF4-FFF2-40B4-BE49-F238E27FC236}">
                <a16:creationId xmlns:a16="http://schemas.microsoft.com/office/drawing/2014/main" id="{E2860721-2550-4239-A8CE-7F29D32845D4}"/>
              </a:ext>
            </a:extLst>
          </p:cNvPr>
          <p:cNvSpPr>
            <a:spLocks noGrp="1"/>
          </p:cNvSpPr>
          <p:nvPr>
            <p:ph type="sldNum" sz="quarter" idx="12"/>
          </p:nvPr>
        </p:nvSpPr>
        <p:spPr/>
        <p:txBody>
          <a:bodyPr/>
          <a:lstStyle/>
          <a:p>
            <a:fld id="{BF590972-BD5A-4E8E-8655-ACB12844DF5C}" type="slidenum">
              <a:rPr lang="en-NL" smtClean="0"/>
              <a:t>57</a:t>
            </a:fld>
            <a:endParaRPr lang="en-NL"/>
          </a:p>
        </p:txBody>
      </p:sp>
    </p:spTree>
    <p:extLst>
      <p:ext uri="{BB962C8B-B14F-4D97-AF65-F5344CB8AC3E}">
        <p14:creationId xmlns:p14="http://schemas.microsoft.com/office/powerpoint/2010/main" val="3863716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24277-1A96-4985-A70B-657D10762B94}"/>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757D429C-50F7-4864-967B-171525AC2238}"/>
              </a:ext>
            </a:extLst>
          </p:cNvPr>
          <p:cNvSpPr txBox="1"/>
          <p:nvPr/>
        </p:nvSpPr>
        <p:spPr>
          <a:xfrm>
            <a:off x="134606" y="79398"/>
            <a:ext cx="2051844" cy="1107996"/>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E63232"/>
                </a:solidFill>
                <a:effectLst/>
                <a:uLnTx/>
                <a:uFillTx/>
                <a:latin typeface="Arial" panose="020B0604020202020204"/>
                <a:ea typeface="+mn-ea"/>
                <a:cs typeface="+mn-cs"/>
              </a:rPr>
              <a:t>1202</a:t>
            </a:r>
          </a:p>
        </p:txBody>
      </p:sp>
      <p:pic>
        <p:nvPicPr>
          <p:cNvPr id="2" name="Picture 4" descr="Jack Garman, NASA engineer who 'saved' Apollo 11 from alarms, dies at 72 |  collectSPACE">
            <a:extLst>
              <a:ext uri="{FF2B5EF4-FFF2-40B4-BE49-F238E27FC236}">
                <a16:creationId xmlns:a16="http://schemas.microsoft.com/office/drawing/2014/main" id="{6DCF812A-448B-495C-9682-48B5DE621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993" y="993947"/>
            <a:ext cx="4788326" cy="3861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F87EB9A-6FCD-4ECB-81F8-DD460FDAE74D}"/>
                  </a:ext>
                </a:extLst>
              </p14:cNvPr>
              <p14:cNvContentPartPr/>
              <p14:nvPr/>
            </p14:nvContentPartPr>
            <p14:xfrm>
              <a:off x="2907714" y="2623052"/>
              <a:ext cx="5027162" cy="558000"/>
            </p14:xfrm>
          </p:contentPart>
        </mc:Choice>
        <mc:Fallback xmlns="">
          <p:pic>
            <p:nvPicPr>
              <p:cNvPr id="7" name="Ink 6">
                <a:extLst>
                  <a:ext uri="{FF2B5EF4-FFF2-40B4-BE49-F238E27FC236}">
                    <a16:creationId xmlns:a16="http://schemas.microsoft.com/office/drawing/2014/main" id="{8F87EB9A-6FCD-4ECB-81F8-DD460FDAE74D}"/>
                  </a:ext>
                </a:extLst>
              </p:cNvPr>
              <p:cNvPicPr/>
              <p:nvPr/>
            </p:nvPicPr>
            <p:blipFill>
              <a:blip r:embed="rId4"/>
              <a:stretch>
                <a:fillRect/>
              </a:stretch>
            </p:blipFill>
            <p:spPr>
              <a:xfrm>
                <a:off x="2844712" y="2560052"/>
                <a:ext cx="5152805" cy="683640"/>
              </a:xfrm>
              <a:prstGeom prst="rect">
                <a:avLst/>
              </a:prstGeom>
            </p:spPr>
          </p:pic>
        </mc:Fallback>
      </mc:AlternateContent>
      <p:grpSp>
        <p:nvGrpSpPr>
          <p:cNvPr id="8" name="Group 7">
            <a:extLst>
              <a:ext uri="{FF2B5EF4-FFF2-40B4-BE49-F238E27FC236}">
                <a16:creationId xmlns:a16="http://schemas.microsoft.com/office/drawing/2014/main" id="{E5EC28BD-9BA1-44C9-9F66-5313BCC2C315}"/>
              </a:ext>
            </a:extLst>
          </p:cNvPr>
          <p:cNvGrpSpPr/>
          <p:nvPr/>
        </p:nvGrpSpPr>
        <p:grpSpPr>
          <a:xfrm>
            <a:off x="-1771001" y="2758440"/>
            <a:ext cx="902321" cy="618780"/>
            <a:chOff x="-2792082" y="-484333"/>
            <a:chExt cx="5293605" cy="3861553"/>
          </a:xfrm>
          <a:scene3d>
            <a:camera prst="isometricOffAxis2Right">
              <a:rot lat="1200000" lon="19200000" rev="600000"/>
            </a:camera>
            <a:lightRig rig="threePt" dir="t"/>
          </a:scene3d>
        </p:grpSpPr>
        <p:pic>
          <p:nvPicPr>
            <p:cNvPr id="9" name="Picture 8" descr="Jack Garman, NASA engineer who 'saved' Apollo 11 from alarms, dies at 72 |  collectSPACE">
              <a:extLst>
                <a:ext uri="{FF2B5EF4-FFF2-40B4-BE49-F238E27FC236}">
                  <a16:creationId xmlns:a16="http://schemas.microsoft.com/office/drawing/2014/main" id="{39391B60-6B53-4635-8A39-5EB763399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803" y="-484333"/>
              <a:ext cx="4788326" cy="3861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FC87A37-05A9-411D-A041-2843AFD44593}"/>
                    </a:ext>
                  </a:extLst>
                </p14:cNvPr>
                <p14:cNvContentPartPr/>
                <p14:nvPr/>
              </p14:nvContentPartPr>
              <p14:xfrm>
                <a:off x="-2792082" y="1144772"/>
                <a:ext cx="5027162" cy="558000"/>
              </p14:xfrm>
            </p:contentPart>
          </mc:Choice>
          <mc:Fallback xmlns="">
            <p:pic>
              <p:nvPicPr>
                <p:cNvPr id="10" name="Ink 9">
                  <a:extLst>
                    <a:ext uri="{FF2B5EF4-FFF2-40B4-BE49-F238E27FC236}">
                      <a16:creationId xmlns:a16="http://schemas.microsoft.com/office/drawing/2014/main" id="{0FC87A37-05A9-411D-A041-2843AFD44593}"/>
                    </a:ext>
                  </a:extLst>
                </p:cNvPr>
                <p:cNvPicPr/>
                <p:nvPr/>
              </p:nvPicPr>
              <p:blipFill>
                <a:blip r:embed="rId4"/>
                <a:stretch>
                  <a:fillRect/>
                </a:stretch>
              </p:blipFill>
              <p:spPr>
                <a:xfrm>
                  <a:off x="-3161571" y="752603"/>
                  <a:ext cx="5764029" cy="13400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11" name="!!marking">
                <a:extLst>
                  <a:ext uri="{FF2B5EF4-FFF2-40B4-BE49-F238E27FC236}">
                    <a16:creationId xmlns:a16="http://schemas.microsoft.com/office/drawing/2014/main" id="{0A1A68AE-E611-4B7A-8B48-488F43DFA2D4}"/>
                  </a:ext>
                </a:extLst>
              </p14:cNvPr>
              <p14:cNvContentPartPr/>
              <p14:nvPr/>
            </p14:nvContentPartPr>
            <p14:xfrm>
              <a:off x="-1584469" y="2927937"/>
              <a:ext cx="483840" cy="272520"/>
            </p14:xfrm>
          </p:contentPart>
        </mc:Choice>
        <mc:Fallback xmlns="">
          <p:pic>
            <p:nvPicPr>
              <p:cNvPr id="11" name="!!marking">
                <a:extLst>
                  <a:ext uri="{FF2B5EF4-FFF2-40B4-BE49-F238E27FC236}">
                    <a16:creationId xmlns:a16="http://schemas.microsoft.com/office/drawing/2014/main" id="{0A1A68AE-E611-4B7A-8B48-488F43DFA2D4}"/>
                  </a:ext>
                </a:extLst>
              </p:cNvPr>
              <p:cNvPicPr/>
              <p:nvPr/>
            </p:nvPicPr>
            <p:blipFill>
              <a:blip r:embed="rId7"/>
              <a:stretch>
                <a:fillRect/>
              </a:stretch>
            </p:blipFill>
            <p:spPr>
              <a:xfrm>
                <a:off x="-1593109" y="2918937"/>
                <a:ext cx="501480" cy="290160"/>
              </a:xfrm>
              <a:prstGeom prst="rect">
                <a:avLst/>
              </a:prstGeom>
            </p:spPr>
          </p:pic>
        </mc:Fallback>
      </mc:AlternateContent>
      <p:grpSp>
        <p:nvGrpSpPr>
          <p:cNvPr id="18" name="Group 17">
            <a:extLst>
              <a:ext uri="{FF2B5EF4-FFF2-40B4-BE49-F238E27FC236}">
                <a16:creationId xmlns:a16="http://schemas.microsoft.com/office/drawing/2014/main" id="{FD1D1EFD-E58A-4FAF-868F-A9097D679A81}"/>
              </a:ext>
            </a:extLst>
          </p:cNvPr>
          <p:cNvGrpSpPr/>
          <p:nvPr/>
        </p:nvGrpSpPr>
        <p:grpSpPr>
          <a:xfrm>
            <a:off x="3441840" y="1325520"/>
            <a:ext cx="4729320" cy="978840"/>
            <a:chOff x="3441840" y="1325520"/>
            <a:chExt cx="4729320" cy="97884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9924A56-A4E2-4B3D-AB88-7EEBAAC445BE}"/>
                    </a:ext>
                  </a:extLst>
                </p14:cNvPr>
                <p14:cNvContentPartPr/>
                <p14:nvPr/>
              </p14:nvContentPartPr>
              <p14:xfrm>
                <a:off x="7924200" y="2057040"/>
                <a:ext cx="360" cy="360"/>
              </p14:xfrm>
            </p:contentPart>
          </mc:Choice>
          <mc:Fallback xmlns="">
            <p:pic>
              <p:nvPicPr>
                <p:cNvPr id="14" name="Ink 13">
                  <a:extLst>
                    <a:ext uri="{FF2B5EF4-FFF2-40B4-BE49-F238E27FC236}">
                      <a16:creationId xmlns:a16="http://schemas.microsoft.com/office/drawing/2014/main" id="{C9924A56-A4E2-4B3D-AB88-7EEBAAC445BE}"/>
                    </a:ext>
                  </a:extLst>
                </p:cNvPr>
                <p:cNvPicPr/>
                <p:nvPr/>
              </p:nvPicPr>
              <p:blipFill>
                <a:blip r:embed="rId9"/>
                <a:stretch>
                  <a:fillRect/>
                </a:stretch>
              </p:blipFill>
              <p:spPr>
                <a:xfrm>
                  <a:off x="7888560" y="2021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8E25D46-E540-4453-9531-5535ED3B4EFE}"/>
                    </a:ext>
                  </a:extLst>
                </p14:cNvPr>
                <p14:cNvContentPartPr/>
                <p14:nvPr/>
              </p14:nvContentPartPr>
              <p14:xfrm>
                <a:off x="5584920" y="1385640"/>
                <a:ext cx="2586240" cy="656640"/>
              </p14:xfrm>
            </p:contentPart>
          </mc:Choice>
          <mc:Fallback xmlns="">
            <p:pic>
              <p:nvPicPr>
                <p:cNvPr id="16" name="Ink 15">
                  <a:extLst>
                    <a:ext uri="{FF2B5EF4-FFF2-40B4-BE49-F238E27FC236}">
                      <a16:creationId xmlns:a16="http://schemas.microsoft.com/office/drawing/2014/main" id="{38E25D46-E540-4453-9531-5535ED3B4EFE}"/>
                    </a:ext>
                  </a:extLst>
                </p:cNvPr>
                <p:cNvPicPr/>
                <p:nvPr/>
              </p:nvPicPr>
              <p:blipFill>
                <a:blip r:embed="rId11"/>
                <a:stretch>
                  <a:fillRect/>
                </a:stretch>
              </p:blipFill>
              <p:spPr>
                <a:xfrm>
                  <a:off x="5549280" y="1349640"/>
                  <a:ext cx="265788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7A98981-D167-4B22-A05C-1DD6883D7909}"/>
                    </a:ext>
                  </a:extLst>
                </p14:cNvPr>
                <p14:cNvContentPartPr/>
                <p14:nvPr/>
              </p14:nvContentPartPr>
              <p14:xfrm>
                <a:off x="3441840" y="1325520"/>
                <a:ext cx="2395080" cy="978840"/>
              </p14:xfrm>
            </p:contentPart>
          </mc:Choice>
          <mc:Fallback xmlns="">
            <p:pic>
              <p:nvPicPr>
                <p:cNvPr id="17" name="Ink 16">
                  <a:extLst>
                    <a:ext uri="{FF2B5EF4-FFF2-40B4-BE49-F238E27FC236}">
                      <a16:creationId xmlns:a16="http://schemas.microsoft.com/office/drawing/2014/main" id="{87A98981-D167-4B22-A05C-1DD6883D7909}"/>
                    </a:ext>
                  </a:extLst>
                </p:cNvPr>
                <p:cNvPicPr/>
                <p:nvPr/>
              </p:nvPicPr>
              <p:blipFill>
                <a:blip r:embed="rId13"/>
                <a:stretch>
                  <a:fillRect/>
                </a:stretch>
              </p:blipFill>
              <p:spPr>
                <a:xfrm>
                  <a:off x="3406195" y="1289507"/>
                  <a:ext cx="2466731" cy="10505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A3377D67-61D1-4622-B9ED-A64867EE19C4}"/>
                  </a:ext>
                </a:extLst>
              </p14:cNvPr>
              <p14:cNvContentPartPr/>
              <p14:nvPr/>
            </p14:nvContentPartPr>
            <p14:xfrm>
              <a:off x="6475200" y="1949039"/>
              <a:ext cx="1710000" cy="472065"/>
            </p14:xfrm>
          </p:contentPart>
        </mc:Choice>
        <mc:Fallback xmlns="">
          <p:pic>
            <p:nvPicPr>
              <p:cNvPr id="15" name="Ink 14">
                <a:extLst>
                  <a:ext uri="{FF2B5EF4-FFF2-40B4-BE49-F238E27FC236}">
                    <a16:creationId xmlns:a16="http://schemas.microsoft.com/office/drawing/2014/main" id="{A3377D67-61D1-4622-B9ED-A64867EE19C4}"/>
                  </a:ext>
                </a:extLst>
              </p:cNvPr>
              <p:cNvPicPr/>
              <p:nvPr/>
            </p:nvPicPr>
            <p:blipFill>
              <a:blip r:embed="rId15"/>
              <a:stretch>
                <a:fillRect/>
              </a:stretch>
            </p:blipFill>
            <p:spPr>
              <a:xfrm>
                <a:off x="6439200" y="1913031"/>
                <a:ext cx="1781640" cy="543721"/>
              </a:xfrm>
              <a:prstGeom prst="rect">
                <a:avLst/>
              </a:prstGeom>
            </p:spPr>
          </p:pic>
        </mc:Fallback>
      </mc:AlternateContent>
      <p:sp>
        <p:nvSpPr>
          <p:cNvPr id="3" name="Footer Placeholder 2">
            <a:extLst>
              <a:ext uri="{FF2B5EF4-FFF2-40B4-BE49-F238E27FC236}">
                <a16:creationId xmlns:a16="http://schemas.microsoft.com/office/drawing/2014/main" id="{E69F5238-8E38-49FE-BA65-63AF149B3798}"/>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F93DAAFD-46A4-45EB-8E39-7222E6C270E9}"/>
              </a:ext>
            </a:extLst>
          </p:cNvPr>
          <p:cNvSpPr>
            <a:spLocks noGrp="1"/>
          </p:cNvSpPr>
          <p:nvPr>
            <p:ph type="sldNum" sz="quarter" idx="12"/>
          </p:nvPr>
        </p:nvSpPr>
        <p:spPr/>
        <p:txBody>
          <a:bodyPr/>
          <a:lstStyle/>
          <a:p>
            <a:fld id="{BF590972-BD5A-4E8E-8655-ACB12844DF5C}" type="slidenum">
              <a:rPr lang="en-NL" smtClean="0"/>
              <a:t>58</a:t>
            </a:fld>
            <a:endParaRPr lang="en-NL"/>
          </a:p>
        </p:txBody>
      </p:sp>
    </p:spTree>
    <p:extLst>
      <p:ext uri="{BB962C8B-B14F-4D97-AF65-F5344CB8AC3E}">
        <p14:creationId xmlns:p14="http://schemas.microsoft.com/office/powerpoint/2010/main" val="31640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5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1E6C-E1E7-4DBE-94A7-8F4C6F916DA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4A52F5D1-6A0F-4C5D-9150-1E478AC145A0}"/>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Software Engineering as the Next Level Up from Programming | APAC GB Tour 2021</a:t>
            </a:r>
            <a:endParaRPr kumimoji="0" lang="en-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26" name="Picture 2" descr="50 years later: Apollo 11 flight director returns to restored 'Houston'">
            <a:extLst>
              <a:ext uri="{FF2B5EF4-FFF2-40B4-BE49-F238E27FC236}">
                <a16:creationId xmlns:a16="http://schemas.microsoft.com/office/drawing/2014/main" id="{A1C6ED46-1DD1-4A85-A58D-B76035DD0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CFE460E-E80C-4366-A418-AB9201C595A7}"/>
              </a:ext>
            </a:extLst>
          </p:cNvPr>
          <p:cNvGrpSpPr/>
          <p:nvPr/>
        </p:nvGrpSpPr>
        <p:grpSpPr>
          <a:xfrm>
            <a:off x="5117479" y="3377220"/>
            <a:ext cx="902321" cy="618780"/>
            <a:chOff x="-2792082" y="-484333"/>
            <a:chExt cx="5293605" cy="3861553"/>
          </a:xfrm>
          <a:scene3d>
            <a:camera prst="isometricOffAxis2Right">
              <a:rot lat="1200000" lon="19200000" rev="600000"/>
            </a:camera>
            <a:lightRig rig="threePt" dir="t"/>
          </a:scene3d>
        </p:grpSpPr>
        <p:pic>
          <p:nvPicPr>
            <p:cNvPr id="5" name="Picture 4" descr="Jack Garman, NASA engineer who 'saved' Apollo 11 from alarms, dies at 72 |  collectSPACE">
              <a:extLst>
                <a:ext uri="{FF2B5EF4-FFF2-40B4-BE49-F238E27FC236}">
                  <a16:creationId xmlns:a16="http://schemas.microsoft.com/office/drawing/2014/main" id="{2C75E2D0-707D-4CBE-B336-42DB1A4A5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803" y="-484333"/>
              <a:ext cx="4788326" cy="3861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D61383C-5622-4B7E-A827-9D9E1B72B5E7}"/>
                    </a:ext>
                  </a:extLst>
                </p14:cNvPr>
                <p14:cNvContentPartPr/>
                <p14:nvPr/>
              </p14:nvContentPartPr>
              <p14:xfrm>
                <a:off x="-2792082" y="1144772"/>
                <a:ext cx="5027162" cy="558000"/>
              </p14:xfrm>
            </p:contentPart>
          </mc:Choice>
          <mc:Fallback xmlns="">
            <p:pic>
              <p:nvPicPr>
                <p:cNvPr id="6" name="Ink 5">
                  <a:extLst>
                    <a:ext uri="{FF2B5EF4-FFF2-40B4-BE49-F238E27FC236}">
                      <a16:creationId xmlns:a16="http://schemas.microsoft.com/office/drawing/2014/main" id="{FD61383C-5622-4B7E-A827-9D9E1B72B5E7}"/>
                    </a:ext>
                  </a:extLst>
                </p:cNvPr>
                <p:cNvPicPr/>
                <p:nvPr/>
              </p:nvPicPr>
              <p:blipFill>
                <a:blip r:embed="rId5"/>
                <a:stretch>
                  <a:fillRect/>
                </a:stretch>
              </p:blipFill>
              <p:spPr>
                <a:xfrm>
                  <a:off x="-3161571" y="752603"/>
                  <a:ext cx="5764029" cy="13400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7" name="!!marking">
                <a:extLst>
                  <a:ext uri="{FF2B5EF4-FFF2-40B4-BE49-F238E27FC236}">
                    <a16:creationId xmlns:a16="http://schemas.microsoft.com/office/drawing/2014/main" id="{73DD5314-8DD4-469B-B4C8-C3981E05DB02}"/>
                  </a:ext>
                </a:extLst>
              </p14:cNvPr>
              <p14:cNvContentPartPr/>
              <p14:nvPr/>
            </p14:nvContentPartPr>
            <p14:xfrm>
              <a:off x="5280615" y="3590550"/>
              <a:ext cx="483840" cy="272520"/>
            </p14:xfrm>
          </p:contentPart>
        </mc:Choice>
        <mc:Fallback xmlns="">
          <p:pic>
            <p:nvPicPr>
              <p:cNvPr id="7" name="!!marking">
                <a:extLst>
                  <a:ext uri="{FF2B5EF4-FFF2-40B4-BE49-F238E27FC236}">
                    <a16:creationId xmlns:a16="http://schemas.microsoft.com/office/drawing/2014/main" id="{73DD5314-8DD4-469B-B4C8-C3981E05DB02}"/>
                  </a:ext>
                </a:extLst>
              </p:cNvPr>
              <p:cNvPicPr/>
              <p:nvPr/>
            </p:nvPicPr>
            <p:blipFill>
              <a:blip r:embed="rId7"/>
              <a:stretch>
                <a:fillRect/>
              </a:stretch>
            </p:blipFill>
            <p:spPr>
              <a:xfrm>
                <a:off x="5271975" y="3581550"/>
                <a:ext cx="501480" cy="290160"/>
              </a:xfrm>
              <a:prstGeom prst="rect">
                <a:avLst/>
              </a:prstGeom>
            </p:spPr>
          </p:pic>
        </mc:Fallback>
      </mc:AlternateContent>
      <p:pic>
        <p:nvPicPr>
          <p:cNvPr id="11" name="Picture 2" descr="FIRST ON THE MOON | Pocketmags.com">
            <a:extLst>
              <a:ext uri="{FF2B5EF4-FFF2-40B4-BE49-F238E27FC236}">
                <a16:creationId xmlns:a16="http://schemas.microsoft.com/office/drawing/2014/main" id="{4B101C38-429E-4DBE-93FB-C1E396442C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48560">
            <a:off x="-147287" y="14796"/>
            <a:ext cx="1961599" cy="1915867"/>
          </a:xfrm>
          <a:prstGeom prst="rect">
            <a:avLst/>
          </a:prstGeom>
          <a:noFill/>
          <a:scene3d>
            <a:camera prst="isometricRightUp">
              <a:rot lat="907613" lon="18259830" rev="21535285"/>
            </a:camera>
            <a:lightRig rig="threePt" dir="t"/>
          </a:scene3d>
          <a:sp3d>
            <a:bevelT/>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356FCD31-AFF4-419B-8D02-7345A3D0DB8C}"/>
                  </a:ext>
                </a:extLst>
              </p14:cNvPr>
              <p14:cNvContentPartPr/>
              <p14:nvPr/>
            </p14:nvContentPartPr>
            <p14:xfrm>
              <a:off x="921000" y="419242"/>
              <a:ext cx="484967" cy="368991"/>
            </p14:xfrm>
          </p:contentPart>
        </mc:Choice>
        <mc:Fallback xmlns="">
          <p:pic>
            <p:nvPicPr>
              <p:cNvPr id="13" name="Ink 12">
                <a:extLst>
                  <a:ext uri="{FF2B5EF4-FFF2-40B4-BE49-F238E27FC236}">
                    <a16:creationId xmlns:a16="http://schemas.microsoft.com/office/drawing/2014/main" id="{356FCD31-AFF4-419B-8D02-7345A3D0DB8C}"/>
                  </a:ext>
                </a:extLst>
              </p:cNvPr>
              <p:cNvPicPr/>
              <p:nvPr/>
            </p:nvPicPr>
            <p:blipFill>
              <a:blip r:embed="rId10"/>
              <a:stretch>
                <a:fillRect/>
              </a:stretch>
            </p:blipFill>
            <p:spPr>
              <a:xfrm>
                <a:off x="912366" y="410602"/>
                <a:ext cx="502596" cy="386631"/>
              </a:xfrm>
              <a:prstGeom prst="rect">
                <a:avLst/>
              </a:prstGeom>
            </p:spPr>
          </p:pic>
        </mc:Fallback>
      </mc:AlternateContent>
      <p:sp>
        <p:nvSpPr>
          <p:cNvPr id="8" name="Slide Number Placeholder 7">
            <a:extLst>
              <a:ext uri="{FF2B5EF4-FFF2-40B4-BE49-F238E27FC236}">
                <a16:creationId xmlns:a16="http://schemas.microsoft.com/office/drawing/2014/main" id="{A1D92E5E-9205-4874-8340-2B129F8DBB9C}"/>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F590972-BD5A-4E8E-8655-ACB12844DF5C}" type="slidenum">
              <a:rPr kumimoji="0" lang="en-NL" sz="6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59</a:t>
            </a:fld>
            <a:endParaRPr kumimoji="0" lang="en-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3834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9176-E9C5-4F53-886F-642C214CA485}"/>
              </a:ext>
            </a:extLst>
          </p:cNvPr>
          <p:cNvSpPr>
            <a:spLocks noGrp="1"/>
          </p:cNvSpPr>
          <p:nvPr>
            <p:ph type="title"/>
          </p:nvPr>
        </p:nvSpPr>
        <p:spPr>
          <a:xfrm>
            <a:off x="720000" y="288000"/>
            <a:ext cx="6623999" cy="503999"/>
          </a:xfrm>
        </p:spPr>
        <p:txBody>
          <a:bodyPr anchor="ctr">
            <a:normAutofit/>
          </a:bodyPr>
          <a:lstStyle/>
          <a:p>
            <a:r>
              <a:rPr lang="en-US" dirty="0"/>
              <a:t>Time and Change</a:t>
            </a:r>
          </a:p>
        </p:txBody>
      </p:sp>
      <p:sp>
        <p:nvSpPr>
          <p:cNvPr id="6" name="Content Placeholder 5">
            <a:extLst>
              <a:ext uri="{FF2B5EF4-FFF2-40B4-BE49-F238E27FC236}">
                <a16:creationId xmlns:a16="http://schemas.microsoft.com/office/drawing/2014/main" id="{1271BA7D-3EDE-4013-A333-2C7ED042DFE7}"/>
              </a:ext>
            </a:extLst>
          </p:cNvPr>
          <p:cNvSpPr>
            <a:spLocks noGrp="1"/>
          </p:cNvSpPr>
          <p:nvPr>
            <p:ph idx="1"/>
          </p:nvPr>
        </p:nvSpPr>
        <p:spPr>
          <a:xfrm>
            <a:off x="567600" y="900001"/>
            <a:ext cx="3924000" cy="3401999"/>
          </a:xfrm>
        </p:spPr>
        <p:txBody>
          <a:bodyPr anchor="t">
            <a:normAutofit/>
          </a:bodyPr>
          <a:lstStyle/>
          <a:p>
            <a:pPr>
              <a:spcAft>
                <a:spcPts val="600"/>
              </a:spcAft>
            </a:pPr>
            <a:r>
              <a:rPr lang="en-US" dirty="0"/>
              <a:t>Functional Requirements because of new insights, business evolution and innovation</a:t>
            </a:r>
          </a:p>
          <a:p>
            <a:pPr>
              <a:spcAft>
                <a:spcPts val="600"/>
              </a:spcAft>
            </a:pPr>
            <a:r>
              <a:rPr lang="en-US" dirty="0"/>
              <a:t>Non-Functional requirements because of growth, costs and regulations</a:t>
            </a:r>
          </a:p>
          <a:p>
            <a:pPr>
              <a:spcAft>
                <a:spcPts val="600"/>
              </a:spcAft>
            </a:pPr>
            <a:r>
              <a:rPr lang="en-US" dirty="0"/>
              <a:t>Technological advances (&amp; deprecations) and shifts in community and among vendors</a:t>
            </a:r>
          </a:p>
          <a:p>
            <a:pPr>
              <a:spcAft>
                <a:spcPts val="600"/>
              </a:spcAft>
            </a:pPr>
            <a:r>
              <a:rPr lang="en-US" dirty="0"/>
              <a:t>Team members joining and leaving</a:t>
            </a:r>
          </a:p>
          <a:p>
            <a:pPr>
              <a:spcAft>
                <a:spcPts val="600"/>
              </a:spcAft>
            </a:pPr>
            <a:r>
              <a:rPr lang="en-US" dirty="0"/>
              <a:t>Changes in organization structure, scale, processes </a:t>
            </a:r>
          </a:p>
          <a:p>
            <a:pPr>
              <a:spcAft>
                <a:spcPts val="600"/>
              </a:spcAft>
            </a:pPr>
            <a:r>
              <a:rPr lang="en-US" dirty="0"/>
              <a:t>Memories fading</a:t>
            </a:r>
          </a:p>
        </p:txBody>
      </p:sp>
      <p:sp>
        <p:nvSpPr>
          <p:cNvPr id="3" name="Footer Placeholder 2">
            <a:extLst>
              <a:ext uri="{FF2B5EF4-FFF2-40B4-BE49-F238E27FC236}">
                <a16:creationId xmlns:a16="http://schemas.microsoft.com/office/drawing/2014/main" id="{34305CBD-78C3-4F5D-A67A-64698F291D3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en-NL"/>
          </a:p>
        </p:txBody>
      </p:sp>
      <p:pic>
        <p:nvPicPr>
          <p:cNvPr id="5" name="Picture 2" descr="Interesting Facts About Time, The Fourth Dimension, And Time Travel -">
            <a:extLst>
              <a:ext uri="{FF2B5EF4-FFF2-40B4-BE49-F238E27FC236}">
                <a16:creationId xmlns:a16="http://schemas.microsoft.com/office/drawing/2014/main" id="{9D0A8DC9-DABF-4155-819B-DD00289B06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14" r="9170"/>
          <a:stretch/>
        </p:blipFill>
        <p:spPr bwMode="auto">
          <a:xfrm>
            <a:off x="4644000" y="810001"/>
            <a:ext cx="4500000" cy="3510000"/>
          </a:xfrm>
          <a:prstGeom prst="rect">
            <a:avLst/>
          </a:prstGeom>
          <a:solidFill>
            <a:srgbClr val="FFFFFF"/>
          </a:solidFill>
        </p:spPr>
      </p:pic>
      <p:sp>
        <p:nvSpPr>
          <p:cNvPr id="7" name="Slide Number Placeholder 6">
            <a:extLst>
              <a:ext uri="{FF2B5EF4-FFF2-40B4-BE49-F238E27FC236}">
                <a16:creationId xmlns:a16="http://schemas.microsoft.com/office/drawing/2014/main" id="{25DCC0B4-1C33-4E13-A2AD-CB20B032C8B5}"/>
              </a:ext>
            </a:extLst>
          </p:cNvPr>
          <p:cNvSpPr>
            <a:spLocks noGrp="1"/>
          </p:cNvSpPr>
          <p:nvPr>
            <p:ph type="sldNum" sz="quarter" idx="12"/>
          </p:nvPr>
        </p:nvSpPr>
        <p:spPr/>
        <p:txBody>
          <a:bodyPr/>
          <a:lstStyle/>
          <a:p>
            <a:fld id="{14F1411D-0280-154F-AEAC-4C20B7AA46B2}" type="slidenum">
              <a:rPr lang="nl-NL" smtClean="0"/>
              <a:t>6</a:t>
            </a:fld>
            <a:endParaRPr lang="nl-NL"/>
          </a:p>
        </p:txBody>
      </p:sp>
    </p:spTree>
    <p:extLst>
      <p:ext uri="{BB962C8B-B14F-4D97-AF65-F5344CB8AC3E}">
        <p14:creationId xmlns:p14="http://schemas.microsoft.com/office/powerpoint/2010/main" val="109618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4768B-3C67-4B8B-A2B5-EF293A0887DC}"/>
              </a:ext>
            </a:extLst>
          </p:cNvPr>
          <p:cNvSpPr>
            <a:spLocks noGrp="1"/>
          </p:cNvSpPr>
          <p:nvPr>
            <p:ph type="title"/>
          </p:nvPr>
        </p:nvSpPr>
        <p:spPr>
          <a:xfrm>
            <a:off x="3096276" y="3391617"/>
            <a:ext cx="3703452" cy="1022411"/>
          </a:xfrm>
        </p:spPr>
        <p:txBody>
          <a:bodyPr vert="horz" lIns="91440" tIns="45720" rIns="91440" bIns="45720" rtlCol="0" anchor="t">
            <a:normAutofit/>
          </a:bodyPr>
          <a:lstStyle/>
          <a:p>
            <a:pPr defTabSz="914400"/>
            <a:endParaRPr lang="en-US" kern="1200">
              <a:solidFill>
                <a:schemeClr val="tx1"/>
              </a:solidFill>
              <a:latin typeface="+mj-lt"/>
              <a:ea typeface="+mj-ea"/>
              <a:cs typeface="+mj-cs"/>
            </a:endParaRPr>
          </a:p>
        </p:txBody>
      </p:sp>
      <p:sp>
        <p:nvSpPr>
          <p:cNvPr id="22" name="Freeform: Shape 21">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91663"/>
            <a:ext cx="2798064" cy="3551837"/>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86" y="-3249"/>
            <a:ext cx="3182112" cy="184061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Snagit_SNG84C">
            <a:extLst>
              <a:ext uri="{FF2B5EF4-FFF2-40B4-BE49-F238E27FC236}">
                <a16:creationId xmlns:a16="http://schemas.microsoft.com/office/drawing/2014/main" id="{22EA0699-5F8E-4CDD-BD23-D7E389B59324}"/>
              </a:ext>
            </a:extLst>
          </p:cNvPr>
          <p:cNvPicPr>
            <a:picLocks noChangeAspect="1"/>
          </p:cNvPicPr>
          <p:nvPr/>
        </p:nvPicPr>
        <p:blipFill rotWithShape="1">
          <a:blip r:embed="rId2"/>
          <a:srcRect t="1671" r="-1" b="6373"/>
          <a:stretch/>
        </p:blipFill>
        <p:spPr>
          <a:xfrm>
            <a:off x="934929" y="10"/>
            <a:ext cx="2935224" cy="1713915"/>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4" name="Picture 2" descr="FIRST ON THE MOON | Pocketmags.com">
            <a:extLst>
              <a:ext uri="{FF2B5EF4-FFF2-40B4-BE49-F238E27FC236}">
                <a16:creationId xmlns:a16="http://schemas.microsoft.com/office/drawing/2014/main" id="{C6D803FF-930C-4973-8CC1-3B135FC115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0" b="-1"/>
          <a:stretch/>
        </p:blipFill>
        <p:spPr bwMode="auto">
          <a:xfrm>
            <a:off x="20" y="1716248"/>
            <a:ext cx="2673458" cy="3427251"/>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0725" y="420987"/>
            <a:ext cx="2386584" cy="23865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Snagit_SNG847">
            <a:extLst>
              <a:ext uri="{FF2B5EF4-FFF2-40B4-BE49-F238E27FC236}">
                <a16:creationId xmlns:a16="http://schemas.microsoft.com/office/drawing/2014/main" id="{34C53659-E586-4E14-9619-DC780CBBD372}"/>
              </a:ext>
            </a:extLst>
          </p:cNvPr>
          <p:cNvPicPr>
            <a:picLocks noGrp="1" noChangeAspect="1"/>
          </p:cNvPicPr>
          <p:nvPr>
            <p:ph idx="1"/>
          </p:nvPr>
        </p:nvPicPr>
        <p:blipFill rotWithShape="1">
          <a:blip r:embed="rId4"/>
          <a:srcRect t="27039" r="6" b="3716"/>
          <a:stretch/>
        </p:blipFill>
        <p:spPr>
          <a:xfrm>
            <a:off x="4144169" y="544431"/>
            <a:ext cx="2139696" cy="2139696"/>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28" name="Freeform: Shape 27">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4426" y="-3249"/>
            <a:ext cx="2579574" cy="2662562"/>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Jack Garman, NASA engineer who 'saved' Apollo 11 from alarms, dies at 72 |  collectSPACE">
            <a:extLst>
              <a:ext uri="{FF2B5EF4-FFF2-40B4-BE49-F238E27FC236}">
                <a16:creationId xmlns:a16="http://schemas.microsoft.com/office/drawing/2014/main" id="{58C28691-BA01-4B04-A94F-BB11BD45C7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30" r="19965" b="3"/>
          <a:stretch/>
        </p:blipFill>
        <p:spPr bwMode="auto">
          <a:xfrm>
            <a:off x="6689070" y="-3248"/>
            <a:ext cx="2454929" cy="2537918"/>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30" name="Freeform: Shape 29">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9498" y="2930563"/>
            <a:ext cx="2244502" cy="2212937"/>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Snagit_SNG849">
            <a:extLst>
              <a:ext uri="{FF2B5EF4-FFF2-40B4-BE49-F238E27FC236}">
                <a16:creationId xmlns:a16="http://schemas.microsoft.com/office/drawing/2014/main" id="{8E966AAB-31E5-4091-9AF7-5ED80D8268FF}"/>
              </a:ext>
            </a:extLst>
          </p:cNvPr>
          <p:cNvPicPr>
            <a:picLocks noChangeAspect="1"/>
          </p:cNvPicPr>
          <p:nvPr/>
        </p:nvPicPr>
        <p:blipFill rotWithShape="1">
          <a:blip r:embed="rId6"/>
          <a:srcRect t="993" r="1" b="1"/>
          <a:stretch/>
        </p:blipFill>
        <p:spPr>
          <a:xfrm>
            <a:off x="7022427" y="3053491"/>
            <a:ext cx="2121573" cy="2090009"/>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7" name="Picture 8" descr="Apollo 11&quot; Mug by MagentaCobalt | Redbubble">
            <a:extLst>
              <a:ext uri="{FF2B5EF4-FFF2-40B4-BE49-F238E27FC236}">
                <a16:creationId xmlns:a16="http://schemas.microsoft.com/office/drawing/2014/main" id="{A2E14064-7FD2-4B14-867F-833308916C7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598" y="3052984"/>
            <a:ext cx="2090515" cy="20905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B0012ACB-EB8D-4639-85D4-99B495881281}"/>
                  </a:ext>
                </a:extLst>
              </p14:cNvPr>
              <p14:cNvContentPartPr/>
              <p14:nvPr/>
            </p14:nvContentPartPr>
            <p14:xfrm>
              <a:off x="6739968" y="1084680"/>
              <a:ext cx="2265840" cy="289440"/>
            </p14:xfrm>
          </p:contentPart>
        </mc:Choice>
        <mc:Fallback xmlns="">
          <p:pic>
            <p:nvPicPr>
              <p:cNvPr id="19" name="Ink 18">
                <a:extLst>
                  <a:ext uri="{FF2B5EF4-FFF2-40B4-BE49-F238E27FC236}">
                    <a16:creationId xmlns:a16="http://schemas.microsoft.com/office/drawing/2014/main" id="{B0012ACB-EB8D-4639-85D4-99B495881281}"/>
                  </a:ext>
                </a:extLst>
              </p:cNvPr>
              <p:cNvPicPr/>
              <p:nvPr/>
            </p:nvPicPr>
            <p:blipFill>
              <a:blip r:embed="rId10"/>
              <a:stretch>
                <a:fillRect/>
              </a:stretch>
            </p:blipFill>
            <p:spPr>
              <a:xfrm>
                <a:off x="6730968" y="1076040"/>
                <a:ext cx="2283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8FEB85A3-2AD1-4AE1-85F9-CDB0655AF7C2}"/>
                  </a:ext>
                </a:extLst>
              </p14:cNvPr>
              <p14:cNvContentPartPr/>
              <p14:nvPr/>
            </p14:nvContentPartPr>
            <p14:xfrm>
              <a:off x="6710232" y="279720"/>
              <a:ext cx="1634760" cy="495720"/>
            </p14:xfrm>
          </p:contentPart>
        </mc:Choice>
        <mc:Fallback xmlns="">
          <p:pic>
            <p:nvPicPr>
              <p:cNvPr id="21" name="Ink 20">
                <a:extLst>
                  <a:ext uri="{FF2B5EF4-FFF2-40B4-BE49-F238E27FC236}">
                    <a16:creationId xmlns:a16="http://schemas.microsoft.com/office/drawing/2014/main" id="{8FEB85A3-2AD1-4AE1-85F9-CDB0655AF7C2}"/>
                  </a:ext>
                </a:extLst>
              </p:cNvPr>
              <p:cNvPicPr/>
              <p:nvPr/>
            </p:nvPicPr>
            <p:blipFill>
              <a:blip r:embed="rId12"/>
              <a:stretch>
                <a:fillRect/>
              </a:stretch>
            </p:blipFill>
            <p:spPr>
              <a:xfrm>
                <a:off x="6701232" y="271080"/>
                <a:ext cx="1652400" cy="513360"/>
              </a:xfrm>
              <a:prstGeom prst="rect">
                <a:avLst/>
              </a:prstGeom>
            </p:spPr>
          </p:pic>
        </mc:Fallback>
      </mc:AlternateContent>
      <p:sp>
        <p:nvSpPr>
          <p:cNvPr id="6" name="Slide Number Placeholder 5">
            <a:extLst>
              <a:ext uri="{FF2B5EF4-FFF2-40B4-BE49-F238E27FC236}">
                <a16:creationId xmlns:a16="http://schemas.microsoft.com/office/drawing/2014/main" id="{464ACA19-A5B2-49DD-989B-B75934B4BDE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1E213F-D3B5-47E0-81F4-8C2958D3DF66}" type="slidenum">
              <a:rPr kumimoji="0" lang="en-US" sz="9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60</a:t>
            </a:fld>
            <a:endParaRPr kumimoji="0" lang="en-US" sz="9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4B8E2159-7E00-48C9-BA78-6B72800EB2C1}"/>
              </a:ext>
            </a:extLst>
          </p:cNvPr>
          <p:cNvSpPr>
            <a:spLocks noGrp="1"/>
          </p:cNvSpPr>
          <p:nvPr>
            <p:ph type="ftr" sz="quarter" idx="11"/>
          </p:nvPr>
        </p:nvSpPr>
        <p:spPr/>
        <p:txBody>
          <a:bodyPr/>
          <a:lstStyle/>
          <a:p>
            <a:r>
              <a:rPr lang="en-US"/>
              <a:t>Software Engineering as the Next Level Up from Programming | APAC GB Tour 2021</a:t>
            </a:r>
          </a:p>
        </p:txBody>
      </p:sp>
    </p:spTree>
    <p:extLst>
      <p:ext uri="{BB962C8B-B14F-4D97-AF65-F5344CB8AC3E}">
        <p14:creationId xmlns:p14="http://schemas.microsoft.com/office/powerpoint/2010/main" val="3777043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9D01-5016-4BFA-8330-7096D6752D59}"/>
              </a:ext>
            </a:extLst>
          </p:cNvPr>
          <p:cNvSpPr>
            <a:spLocks noGrp="1"/>
          </p:cNvSpPr>
          <p:nvPr>
            <p:ph type="title"/>
          </p:nvPr>
        </p:nvSpPr>
        <p:spPr/>
        <p:txBody>
          <a:bodyPr/>
          <a:lstStyle/>
          <a:p>
            <a:endParaRPr lang="en-US" dirty="0"/>
          </a:p>
        </p:txBody>
      </p:sp>
      <p:grpSp>
        <p:nvGrpSpPr>
          <p:cNvPr id="7" name="Group 6">
            <a:extLst>
              <a:ext uri="{FF2B5EF4-FFF2-40B4-BE49-F238E27FC236}">
                <a16:creationId xmlns:a16="http://schemas.microsoft.com/office/drawing/2014/main" id="{181886B2-F7E2-4A63-B666-F4E896979E50}"/>
              </a:ext>
            </a:extLst>
          </p:cNvPr>
          <p:cNvGrpSpPr/>
          <p:nvPr/>
        </p:nvGrpSpPr>
        <p:grpSpPr>
          <a:xfrm>
            <a:off x="203667" y="288000"/>
            <a:ext cx="4578157" cy="2196079"/>
            <a:chOff x="313129" y="1185387"/>
            <a:chExt cx="7491878" cy="3296409"/>
          </a:xfrm>
        </p:grpSpPr>
        <p:pic>
          <p:nvPicPr>
            <p:cNvPr id="39940" name="Picture 4" descr="Orange Brick Wall Clip Art at Clker.com - vector clip art online, royalty  free &amp; public domain">
              <a:extLst>
                <a:ext uri="{FF2B5EF4-FFF2-40B4-BE49-F238E27FC236}">
                  <a16:creationId xmlns:a16="http://schemas.microsoft.com/office/drawing/2014/main" id="{AE36D337-64CC-47DF-A006-79CC76EE3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507" y="1185387"/>
              <a:ext cx="3138754" cy="32964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38F2E5-832B-4C3D-8D54-6379747C9828}"/>
                </a:ext>
              </a:extLst>
            </p:cNvPr>
            <p:cNvSpPr txBox="1"/>
            <p:nvPr/>
          </p:nvSpPr>
          <p:spPr>
            <a:xfrm>
              <a:off x="313129" y="2066186"/>
              <a:ext cx="1500481" cy="230993"/>
            </a:xfrm>
            <a:prstGeom prst="rect">
              <a:avLst/>
            </a:prstGeom>
            <a:noFill/>
          </p:spPr>
          <p:txBody>
            <a:bodyPr wrap="none" lIns="0" tIns="0" rIns="0" bIns="0" rtlCol="0">
              <a:spAutoFit/>
            </a:bodyPr>
            <a:lstStyle/>
            <a:p>
              <a:r>
                <a:rPr lang="en-US" sz="1000" dirty="0">
                  <a:latin typeface="Arial Black" panose="020B0A04020102020204" pitchFamily="34" charset="0"/>
                </a:rPr>
                <a:t>Development</a:t>
              </a:r>
            </a:p>
          </p:txBody>
        </p:sp>
        <p:sp>
          <p:nvSpPr>
            <p:cNvPr id="8" name="TextBox 7">
              <a:extLst>
                <a:ext uri="{FF2B5EF4-FFF2-40B4-BE49-F238E27FC236}">
                  <a16:creationId xmlns:a16="http://schemas.microsoft.com/office/drawing/2014/main" id="{BB007763-9525-487E-A80C-6E44C47AED81}"/>
                </a:ext>
              </a:extLst>
            </p:cNvPr>
            <p:cNvSpPr txBox="1"/>
            <p:nvPr/>
          </p:nvSpPr>
          <p:spPr>
            <a:xfrm>
              <a:off x="6160650" y="4146272"/>
              <a:ext cx="1246029" cy="230993"/>
            </a:xfrm>
            <a:prstGeom prst="rect">
              <a:avLst/>
            </a:prstGeom>
            <a:noFill/>
          </p:spPr>
          <p:txBody>
            <a:bodyPr wrap="none" lIns="0" tIns="0" rIns="0" bIns="0" rtlCol="0">
              <a:spAutoFit/>
            </a:bodyPr>
            <a:lstStyle/>
            <a:p>
              <a:r>
                <a:rPr lang="en-US" sz="1000" dirty="0">
                  <a:latin typeface="Arial Black" panose="020B0A04020102020204" pitchFamily="34" charset="0"/>
                </a:rPr>
                <a:t>Production</a:t>
              </a:r>
            </a:p>
          </p:txBody>
        </p:sp>
        <p:pic>
          <p:nvPicPr>
            <p:cNvPr id="39942" name="Picture 6" descr="Make Chef Shane Lyons's Sweet and Salty Seasonin | Tasting Table">
              <a:extLst>
                <a:ext uri="{FF2B5EF4-FFF2-40B4-BE49-F238E27FC236}">
                  <a16:creationId xmlns:a16="http://schemas.microsoft.com/office/drawing/2014/main" id="{C19BF4D6-5080-420B-BA89-4F7D23898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798" y="2833592"/>
              <a:ext cx="1451735" cy="14517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F1824AEB-B59D-4395-B550-FC4209940C35}"/>
                </a:ext>
              </a:extLst>
            </p:cNvPr>
            <p:cNvSpPr/>
            <p:nvPr/>
          </p:nvSpPr>
          <p:spPr>
            <a:xfrm>
              <a:off x="5905974" y="2285717"/>
              <a:ext cx="1899033" cy="1363538"/>
            </a:xfrm>
            <a:prstGeom prst="wedgeEllipseCallout">
              <a:avLst>
                <a:gd name="adj1" fmla="val -81814"/>
                <a:gd name="adj2" fmla="val 183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scale, performance, security, stability, recoverability, monitoring</a:t>
              </a:r>
            </a:p>
          </p:txBody>
        </p:sp>
        <p:sp>
          <p:nvSpPr>
            <p:cNvPr id="11" name="Freeform: Shape 10">
              <a:extLst>
                <a:ext uri="{FF2B5EF4-FFF2-40B4-BE49-F238E27FC236}">
                  <a16:creationId xmlns:a16="http://schemas.microsoft.com/office/drawing/2014/main" id="{D75281C7-8370-4428-9576-720A22D7E517}"/>
                </a:ext>
              </a:extLst>
            </p:cNvPr>
            <p:cNvSpPr/>
            <p:nvPr/>
          </p:nvSpPr>
          <p:spPr>
            <a:xfrm>
              <a:off x="407504" y="1726846"/>
              <a:ext cx="6689035" cy="2275342"/>
            </a:xfrm>
            <a:custGeom>
              <a:avLst/>
              <a:gdLst>
                <a:gd name="connsiteX0" fmla="*/ 0 w 6689035"/>
                <a:gd name="connsiteY0" fmla="*/ 2000328 h 2275342"/>
                <a:gd name="connsiteX1" fmla="*/ 1252331 w 6689035"/>
                <a:gd name="connsiteY1" fmla="*/ 1980450 h 2275342"/>
                <a:gd name="connsiteX2" fmla="*/ 1520687 w 6689035"/>
                <a:gd name="connsiteY2" fmla="*/ 1195258 h 2275342"/>
                <a:gd name="connsiteX3" fmla="*/ 1858618 w 6689035"/>
                <a:gd name="connsiteY3" fmla="*/ 161589 h 2275342"/>
                <a:gd name="connsiteX4" fmla="*/ 3597966 w 6689035"/>
                <a:gd name="connsiteY4" fmla="*/ 171528 h 2275342"/>
                <a:gd name="connsiteX5" fmla="*/ 3786809 w 6689035"/>
                <a:gd name="connsiteY5" fmla="*/ 1781667 h 2275342"/>
                <a:gd name="connsiteX6" fmla="*/ 4671392 w 6689035"/>
                <a:gd name="connsiteY6" fmla="*/ 2228928 h 2275342"/>
                <a:gd name="connsiteX7" fmla="*/ 6689035 w 6689035"/>
                <a:gd name="connsiteY7" fmla="*/ 2238867 h 227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9035" h="2275342">
                  <a:moveTo>
                    <a:pt x="0" y="2000328"/>
                  </a:moveTo>
                  <a:cubicBezTo>
                    <a:pt x="499441" y="2057478"/>
                    <a:pt x="998883" y="2114628"/>
                    <a:pt x="1252331" y="1980450"/>
                  </a:cubicBezTo>
                  <a:cubicBezTo>
                    <a:pt x="1505779" y="1846272"/>
                    <a:pt x="1419639" y="1498401"/>
                    <a:pt x="1520687" y="1195258"/>
                  </a:cubicBezTo>
                  <a:cubicBezTo>
                    <a:pt x="1621735" y="892115"/>
                    <a:pt x="1512405" y="332211"/>
                    <a:pt x="1858618" y="161589"/>
                  </a:cubicBezTo>
                  <a:cubicBezTo>
                    <a:pt x="2204831" y="-9033"/>
                    <a:pt x="3276601" y="-98485"/>
                    <a:pt x="3597966" y="171528"/>
                  </a:cubicBezTo>
                  <a:cubicBezTo>
                    <a:pt x="3919331" y="441541"/>
                    <a:pt x="3607905" y="1438767"/>
                    <a:pt x="3786809" y="1781667"/>
                  </a:cubicBezTo>
                  <a:cubicBezTo>
                    <a:pt x="3965713" y="2124567"/>
                    <a:pt x="4187688" y="2152728"/>
                    <a:pt x="4671392" y="2228928"/>
                  </a:cubicBezTo>
                  <a:cubicBezTo>
                    <a:pt x="5155096" y="2305128"/>
                    <a:pt x="5922065" y="2271997"/>
                    <a:pt x="6689035" y="2238867"/>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Rounded Corners 11">
              <a:extLst>
                <a:ext uri="{FF2B5EF4-FFF2-40B4-BE49-F238E27FC236}">
                  <a16:creationId xmlns:a16="http://schemas.microsoft.com/office/drawing/2014/main" id="{01660470-0052-480A-AFA8-EF72D87344AD}"/>
                </a:ext>
              </a:extLst>
            </p:cNvPr>
            <p:cNvSpPr/>
            <p:nvPr/>
          </p:nvSpPr>
          <p:spPr>
            <a:xfrm>
              <a:off x="969825" y="2510779"/>
              <a:ext cx="1112238" cy="6023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4" name="Snagit_SNG842">
              <a:extLst>
                <a:ext uri="{FF2B5EF4-FFF2-40B4-BE49-F238E27FC236}">
                  <a16:creationId xmlns:a16="http://schemas.microsoft.com/office/drawing/2014/main" id="{221D548D-3B75-4E79-B3C7-124BFE766D22}"/>
                </a:ext>
              </a:extLst>
            </p:cNvPr>
            <p:cNvPicPr>
              <a:picLocks noChangeAspect="1"/>
            </p:cNvPicPr>
            <p:nvPr/>
          </p:nvPicPr>
          <p:blipFill>
            <a:blip r:embed="rId4"/>
            <a:stretch>
              <a:fillRect/>
            </a:stretch>
          </p:blipFill>
          <p:spPr>
            <a:xfrm>
              <a:off x="1090092" y="2542916"/>
              <a:ext cx="957369" cy="502922"/>
            </a:xfrm>
            <a:prstGeom prst="rect">
              <a:avLst/>
            </a:prstGeom>
          </p:spPr>
        </p:pic>
      </p:grpSp>
      <p:pic>
        <p:nvPicPr>
          <p:cNvPr id="3" name="Picture 8" descr="DevOps with AWS | SoftwareONE">
            <a:extLst>
              <a:ext uri="{FF2B5EF4-FFF2-40B4-BE49-F238E27FC236}">
                <a16:creationId xmlns:a16="http://schemas.microsoft.com/office/drawing/2014/main" id="{751842C3-9223-4943-A3BC-EAD4E5D42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8159" y="3127162"/>
            <a:ext cx="3648643" cy="173478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8F745496-668F-4869-858A-5CA5BC8CB8B3}"/>
              </a:ext>
            </a:extLst>
          </p:cNvPr>
          <p:cNvSpPr/>
          <p:nvPr/>
        </p:nvSpPr>
        <p:spPr>
          <a:xfrm rot="18312165">
            <a:off x="4760684" y="2403240"/>
            <a:ext cx="506321" cy="974857"/>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B593DC77-A92F-42D1-AFD8-1A7838EA4CC4}"/>
              </a:ext>
            </a:extLst>
          </p:cNvPr>
          <p:cNvSpPr>
            <a:spLocks noGrp="1"/>
          </p:cNvSpPr>
          <p:nvPr>
            <p:ph type="sldNum" sz="quarter" idx="12"/>
          </p:nvPr>
        </p:nvSpPr>
        <p:spPr/>
        <p:txBody>
          <a:bodyPr/>
          <a:lstStyle/>
          <a:p>
            <a:fld id="{14F1411D-0280-154F-AEAC-4C20B7AA46B2}" type="slidenum">
              <a:rPr lang="nl-NL" smtClean="0"/>
              <a:t>61</a:t>
            </a:fld>
            <a:endParaRPr lang="nl-NL"/>
          </a:p>
        </p:txBody>
      </p:sp>
      <p:sp>
        <p:nvSpPr>
          <p:cNvPr id="13" name="Footer Placeholder 12">
            <a:extLst>
              <a:ext uri="{FF2B5EF4-FFF2-40B4-BE49-F238E27FC236}">
                <a16:creationId xmlns:a16="http://schemas.microsoft.com/office/drawing/2014/main" id="{5B2020B3-DFB2-4B59-A774-E6D91822E3C8}"/>
              </a:ext>
            </a:extLst>
          </p:cNvPr>
          <p:cNvSpPr>
            <a:spLocks noGrp="1"/>
          </p:cNvSpPr>
          <p:nvPr>
            <p:ph type="ftr" sz="quarter" idx="11"/>
          </p:nvPr>
        </p:nvSpPr>
        <p:spPr/>
        <p:txBody>
          <a:bodyPr/>
          <a:lstStyle/>
          <a:p>
            <a:r>
              <a:rPr lang="en-US"/>
              <a:t>Software Engineering as the Next Level Up from Programming | APAC GB Tour 2021</a:t>
            </a:r>
            <a:endParaRPr lang="nl-NL"/>
          </a:p>
        </p:txBody>
      </p:sp>
    </p:spTree>
    <p:extLst>
      <p:ext uri="{BB962C8B-B14F-4D97-AF65-F5344CB8AC3E}">
        <p14:creationId xmlns:p14="http://schemas.microsoft.com/office/powerpoint/2010/main" val="3323342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FE7C-8ECD-4734-BEBD-6CC38CF53B64}"/>
              </a:ext>
            </a:extLst>
          </p:cNvPr>
          <p:cNvSpPr>
            <a:spLocks noGrp="1"/>
          </p:cNvSpPr>
          <p:nvPr>
            <p:ph type="title"/>
          </p:nvPr>
        </p:nvSpPr>
        <p:spPr>
          <a:xfrm>
            <a:off x="720000" y="288000"/>
            <a:ext cx="6623999" cy="503999"/>
          </a:xfrm>
        </p:spPr>
        <p:txBody>
          <a:bodyPr anchor="ctr">
            <a:normAutofit/>
          </a:bodyPr>
          <a:lstStyle/>
          <a:p>
            <a:r>
              <a:rPr lang="en-US" dirty="0"/>
              <a:t>Observing the Monkey</a:t>
            </a:r>
          </a:p>
        </p:txBody>
      </p:sp>
      <p:sp>
        <p:nvSpPr>
          <p:cNvPr id="71" name="Content Placeholder 2">
            <a:extLst>
              <a:ext uri="{FF2B5EF4-FFF2-40B4-BE49-F238E27FC236}">
                <a16:creationId xmlns:a16="http://schemas.microsoft.com/office/drawing/2014/main" id="{CA823178-11D3-4769-93A8-44EF50E6F64E}"/>
              </a:ext>
            </a:extLst>
          </p:cNvPr>
          <p:cNvSpPr>
            <a:spLocks noGrp="1"/>
          </p:cNvSpPr>
          <p:nvPr>
            <p:ph idx="1"/>
          </p:nvPr>
        </p:nvSpPr>
        <p:spPr>
          <a:xfrm>
            <a:off x="720000" y="900001"/>
            <a:ext cx="3744000" cy="3401999"/>
          </a:xfrm>
        </p:spPr>
        <p:txBody>
          <a:bodyPr/>
          <a:lstStyle/>
          <a:p>
            <a:r>
              <a:rPr lang="en-US" dirty="0"/>
              <a:t>“fire drills” – in live systems</a:t>
            </a:r>
          </a:p>
          <a:p>
            <a:r>
              <a:rPr lang="en-US" dirty="0"/>
              <a:t>Testing Resilience of</a:t>
            </a:r>
          </a:p>
          <a:p>
            <a:pPr lvl="1"/>
            <a:r>
              <a:rPr lang="en-US" dirty="0"/>
              <a:t>systems &amp; automated procedures</a:t>
            </a:r>
          </a:p>
          <a:p>
            <a:pPr lvl="1"/>
            <a:r>
              <a:rPr lang="en-US" dirty="0"/>
              <a:t>processes</a:t>
            </a:r>
          </a:p>
          <a:p>
            <a:pPr lvl="1"/>
            <a:r>
              <a:rPr lang="en-US" dirty="0"/>
              <a:t>people</a:t>
            </a:r>
          </a:p>
          <a:p>
            <a:r>
              <a:rPr lang="en-US" dirty="0"/>
              <a:t>By deliberately introducing errors in runtime environments</a:t>
            </a:r>
          </a:p>
          <a:p>
            <a:pPr lvl="1"/>
            <a:r>
              <a:rPr lang="en-US" dirty="0"/>
              <a:t>even in production ?!</a:t>
            </a:r>
          </a:p>
          <a:p>
            <a:r>
              <a:rPr lang="en-US" dirty="0"/>
              <a:t>To test &amp; prove &amp; enhance measures</a:t>
            </a:r>
          </a:p>
          <a:p>
            <a:endParaRPr lang="en-US" dirty="0"/>
          </a:p>
        </p:txBody>
      </p:sp>
      <p:sp>
        <p:nvSpPr>
          <p:cNvPr id="4" name="Footer Placeholder 3">
            <a:extLst>
              <a:ext uri="{FF2B5EF4-FFF2-40B4-BE49-F238E27FC236}">
                <a16:creationId xmlns:a16="http://schemas.microsoft.com/office/drawing/2014/main" id="{48150A83-C5AF-4187-B64C-B4D2D9A9321C}"/>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en-NL"/>
          </a:p>
        </p:txBody>
      </p:sp>
      <p:pic>
        <p:nvPicPr>
          <p:cNvPr id="1026" name="Picture 2" descr="Serious about cloud? Follow Netflix's lead and get into chaos engineering -  TechRepublic">
            <a:extLst>
              <a:ext uri="{FF2B5EF4-FFF2-40B4-BE49-F238E27FC236}">
                <a16:creationId xmlns:a16="http://schemas.microsoft.com/office/drawing/2014/main" id="{DDFB41C2-6FEF-4A48-9114-3FEB673CB1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4000" y="877501"/>
            <a:ext cx="4500000" cy="3374999"/>
          </a:xfrm>
          <a:prstGeom prst="rect">
            <a:avLst/>
          </a:prstGeom>
          <a:solidFill>
            <a:srgbClr val="FFFFFF"/>
          </a:solidFill>
        </p:spPr>
      </p:pic>
      <p:sp>
        <p:nvSpPr>
          <p:cNvPr id="6" name="Rectangle 5">
            <a:extLst>
              <a:ext uri="{FF2B5EF4-FFF2-40B4-BE49-F238E27FC236}">
                <a16:creationId xmlns:a16="http://schemas.microsoft.com/office/drawing/2014/main" id="{BE7A7A9A-A21B-432D-A044-2726FF67D68E}"/>
              </a:ext>
            </a:extLst>
          </p:cNvPr>
          <p:cNvSpPr/>
          <p:nvPr/>
        </p:nvSpPr>
        <p:spPr>
          <a:xfrm>
            <a:off x="5919216" y="1420368"/>
            <a:ext cx="694944" cy="347472"/>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DD899F-5207-4F19-AA67-E2CBE356CFA1}"/>
              </a:ext>
            </a:extLst>
          </p:cNvPr>
          <p:cNvSpPr txBox="1"/>
          <p:nvPr/>
        </p:nvSpPr>
        <p:spPr>
          <a:xfrm>
            <a:off x="-7256269" y="4545180"/>
            <a:ext cx="1202252" cy="184666"/>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200" dirty="0"/>
              <a:t>expired certificate</a:t>
            </a:r>
          </a:p>
        </p:txBody>
      </p:sp>
      <p:sp>
        <p:nvSpPr>
          <p:cNvPr id="11" name="TextBox 10">
            <a:extLst>
              <a:ext uri="{FF2B5EF4-FFF2-40B4-BE49-F238E27FC236}">
                <a16:creationId xmlns:a16="http://schemas.microsoft.com/office/drawing/2014/main" id="{F93B89B0-75EF-4EFE-8AAE-D82A7271A831}"/>
              </a:ext>
            </a:extLst>
          </p:cNvPr>
          <p:cNvSpPr txBox="1"/>
          <p:nvPr/>
        </p:nvSpPr>
        <p:spPr>
          <a:xfrm>
            <a:off x="-7103869" y="4697580"/>
            <a:ext cx="2144818" cy="16927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100" dirty="0"/>
              <a:t>Product Owner cannot be reached</a:t>
            </a:r>
          </a:p>
        </p:txBody>
      </p:sp>
      <p:sp>
        <p:nvSpPr>
          <p:cNvPr id="12" name="TextBox 11">
            <a:extLst>
              <a:ext uri="{FF2B5EF4-FFF2-40B4-BE49-F238E27FC236}">
                <a16:creationId xmlns:a16="http://schemas.microsoft.com/office/drawing/2014/main" id="{8402FE3E-2D38-4097-8F14-DFAB7E27CBE3}"/>
              </a:ext>
            </a:extLst>
          </p:cNvPr>
          <p:cNvSpPr txBox="1"/>
          <p:nvPr/>
        </p:nvSpPr>
        <p:spPr>
          <a:xfrm>
            <a:off x="-6951469" y="4849980"/>
            <a:ext cx="750205"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Wiki is down</a:t>
            </a:r>
            <a:endParaRPr lang="en-US" sz="1100" dirty="0"/>
          </a:p>
        </p:txBody>
      </p:sp>
      <p:sp>
        <p:nvSpPr>
          <p:cNvPr id="13" name="TextBox 12">
            <a:extLst>
              <a:ext uri="{FF2B5EF4-FFF2-40B4-BE49-F238E27FC236}">
                <a16:creationId xmlns:a16="http://schemas.microsoft.com/office/drawing/2014/main" id="{90D4C94C-C806-417B-BAC4-B74C3C00D13A}"/>
              </a:ext>
            </a:extLst>
          </p:cNvPr>
          <p:cNvSpPr txBox="1"/>
          <p:nvPr/>
        </p:nvSpPr>
        <p:spPr>
          <a:xfrm>
            <a:off x="-4484131" y="4408169"/>
            <a:ext cx="1303242" cy="16927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100" dirty="0"/>
              <a:t>Storage inaccessible</a:t>
            </a:r>
            <a:endParaRPr lang="en-US" sz="1200" dirty="0"/>
          </a:p>
        </p:txBody>
      </p:sp>
      <p:sp>
        <p:nvSpPr>
          <p:cNvPr id="14" name="TextBox 13">
            <a:extLst>
              <a:ext uri="{FF2B5EF4-FFF2-40B4-BE49-F238E27FC236}">
                <a16:creationId xmlns:a16="http://schemas.microsoft.com/office/drawing/2014/main" id="{27A6B610-81E4-4E31-A8EE-421FE2983AF9}"/>
              </a:ext>
            </a:extLst>
          </p:cNvPr>
          <p:cNvSpPr txBox="1"/>
          <p:nvPr/>
        </p:nvSpPr>
        <p:spPr>
          <a:xfrm>
            <a:off x="-4331731" y="4560569"/>
            <a:ext cx="1713611"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Critical vulnerability in library</a:t>
            </a:r>
          </a:p>
        </p:txBody>
      </p:sp>
      <p:sp>
        <p:nvSpPr>
          <p:cNvPr id="15" name="TextBox 14">
            <a:extLst>
              <a:ext uri="{FF2B5EF4-FFF2-40B4-BE49-F238E27FC236}">
                <a16:creationId xmlns:a16="http://schemas.microsoft.com/office/drawing/2014/main" id="{3FB45671-6126-4E32-9707-D0FE42A23885}"/>
              </a:ext>
            </a:extLst>
          </p:cNvPr>
          <p:cNvSpPr txBox="1"/>
          <p:nvPr/>
        </p:nvSpPr>
        <p:spPr>
          <a:xfrm>
            <a:off x="-4179331" y="4712969"/>
            <a:ext cx="1267976"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DDOS attack detected</a:t>
            </a:r>
            <a:endParaRPr lang="en-US" sz="1100" dirty="0"/>
          </a:p>
        </p:txBody>
      </p:sp>
      <p:sp>
        <p:nvSpPr>
          <p:cNvPr id="21" name="TextBox 20">
            <a:extLst>
              <a:ext uri="{FF2B5EF4-FFF2-40B4-BE49-F238E27FC236}">
                <a16:creationId xmlns:a16="http://schemas.microsoft.com/office/drawing/2014/main" id="{14ACA189-28C5-43E3-8E09-26F7E27FB99F}"/>
              </a:ext>
            </a:extLst>
          </p:cNvPr>
          <p:cNvSpPr txBox="1"/>
          <p:nvPr/>
        </p:nvSpPr>
        <p:spPr>
          <a:xfrm>
            <a:off x="-1973764" y="4297924"/>
            <a:ext cx="1144544" cy="16927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100" dirty="0"/>
              <a:t>Ransomware alert</a:t>
            </a:r>
            <a:endParaRPr lang="en-US" sz="1200" dirty="0"/>
          </a:p>
        </p:txBody>
      </p:sp>
      <p:sp>
        <p:nvSpPr>
          <p:cNvPr id="22" name="TextBox 21">
            <a:extLst>
              <a:ext uri="{FF2B5EF4-FFF2-40B4-BE49-F238E27FC236}">
                <a16:creationId xmlns:a16="http://schemas.microsoft.com/office/drawing/2014/main" id="{F4AFFF0A-A89A-431B-9F2A-0E80C8E77901}"/>
              </a:ext>
            </a:extLst>
          </p:cNvPr>
          <p:cNvSpPr txBox="1"/>
          <p:nvPr/>
        </p:nvSpPr>
        <p:spPr>
          <a:xfrm>
            <a:off x="-1821364" y="4450324"/>
            <a:ext cx="1816203"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Data Corruption (human error)</a:t>
            </a:r>
          </a:p>
        </p:txBody>
      </p:sp>
      <p:sp>
        <p:nvSpPr>
          <p:cNvPr id="23" name="TextBox 22">
            <a:extLst>
              <a:ext uri="{FF2B5EF4-FFF2-40B4-BE49-F238E27FC236}">
                <a16:creationId xmlns:a16="http://schemas.microsoft.com/office/drawing/2014/main" id="{E4581852-B503-4A55-A756-64EE4996F9AD}"/>
              </a:ext>
            </a:extLst>
          </p:cNvPr>
          <p:cNvSpPr txBox="1"/>
          <p:nvPr/>
        </p:nvSpPr>
        <p:spPr>
          <a:xfrm>
            <a:off x="-1668964" y="4602724"/>
            <a:ext cx="1030731"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failing DNS server</a:t>
            </a:r>
            <a:endParaRPr lang="en-US" sz="1100" dirty="0"/>
          </a:p>
        </p:txBody>
      </p:sp>
      <p:sp>
        <p:nvSpPr>
          <p:cNvPr id="26" name="TextBox 25">
            <a:extLst>
              <a:ext uri="{FF2B5EF4-FFF2-40B4-BE49-F238E27FC236}">
                <a16:creationId xmlns:a16="http://schemas.microsoft.com/office/drawing/2014/main" id="{63813A1B-710C-4AF5-A986-04E5786D1B3A}"/>
              </a:ext>
            </a:extLst>
          </p:cNvPr>
          <p:cNvSpPr txBox="1"/>
          <p:nvPr/>
        </p:nvSpPr>
        <p:spPr>
          <a:xfrm>
            <a:off x="-4129232" y="4314801"/>
            <a:ext cx="1840247"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Azure availability zone is down</a:t>
            </a:r>
          </a:p>
        </p:txBody>
      </p:sp>
      <p:sp>
        <p:nvSpPr>
          <p:cNvPr id="27" name="TextBox 26">
            <a:extLst>
              <a:ext uri="{FF2B5EF4-FFF2-40B4-BE49-F238E27FC236}">
                <a16:creationId xmlns:a16="http://schemas.microsoft.com/office/drawing/2014/main" id="{8359BB54-5195-41E0-849A-4A3463BE2267}"/>
              </a:ext>
            </a:extLst>
          </p:cNvPr>
          <p:cNvSpPr txBox="1"/>
          <p:nvPr/>
        </p:nvSpPr>
        <p:spPr>
          <a:xfrm>
            <a:off x="-3976832" y="4467201"/>
            <a:ext cx="1219886"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team tech lead falls ill</a:t>
            </a:r>
          </a:p>
        </p:txBody>
      </p:sp>
      <p:sp>
        <p:nvSpPr>
          <p:cNvPr id="28" name="TextBox 27">
            <a:extLst>
              <a:ext uri="{FF2B5EF4-FFF2-40B4-BE49-F238E27FC236}">
                <a16:creationId xmlns:a16="http://schemas.microsoft.com/office/drawing/2014/main" id="{D980ADE9-ABA3-4053-9ADB-2C173EF1B0A2}"/>
              </a:ext>
            </a:extLst>
          </p:cNvPr>
          <p:cNvSpPr txBox="1"/>
          <p:nvPr/>
        </p:nvSpPr>
        <p:spPr>
          <a:xfrm>
            <a:off x="-3824432" y="4619601"/>
            <a:ext cx="1821011" cy="138499"/>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900" dirty="0"/>
              <a:t>P1 bug in recent production release</a:t>
            </a:r>
          </a:p>
        </p:txBody>
      </p:sp>
      <p:sp>
        <p:nvSpPr>
          <p:cNvPr id="29" name="TextBox 28">
            <a:extLst>
              <a:ext uri="{FF2B5EF4-FFF2-40B4-BE49-F238E27FC236}">
                <a16:creationId xmlns:a16="http://schemas.microsoft.com/office/drawing/2014/main" id="{565C6452-B4AB-41BF-8242-0D88FE64FB98}"/>
              </a:ext>
            </a:extLst>
          </p:cNvPr>
          <p:cNvSpPr txBox="1"/>
          <p:nvPr/>
        </p:nvSpPr>
        <p:spPr>
          <a:xfrm>
            <a:off x="-1617072" y="4500502"/>
            <a:ext cx="1232710"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Edge connectivity lost</a:t>
            </a:r>
          </a:p>
        </p:txBody>
      </p:sp>
      <p:sp>
        <p:nvSpPr>
          <p:cNvPr id="30" name="TextBox 29">
            <a:extLst>
              <a:ext uri="{FF2B5EF4-FFF2-40B4-BE49-F238E27FC236}">
                <a16:creationId xmlns:a16="http://schemas.microsoft.com/office/drawing/2014/main" id="{115D56BE-24F4-44D1-B64A-E17B2A451CF2}"/>
              </a:ext>
            </a:extLst>
          </p:cNvPr>
          <p:cNvSpPr txBox="1"/>
          <p:nvPr/>
        </p:nvSpPr>
        <p:spPr>
          <a:xfrm>
            <a:off x="-1464672" y="4652902"/>
            <a:ext cx="743793" cy="138499"/>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900" dirty="0"/>
              <a:t>Power outage </a:t>
            </a:r>
          </a:p>
        </p:txBody>
      </p:sp>
      <p:sp>
        <p:nvSpPr>
          <p:cNvPr id="3" name="Slide Number Placeholder 2">
            <a:extLst>
              <a:ext uri="{FF2B5EF4-FFF2-40B4-BE49-F238E27FC236}">
                <a16:creationId xmlns:a16="http://schemas.microsoft.com/office/drawing/2014/main" id="{B4A5E362-3891-4E43-B8C9-93367C89E292}"/>
              </a:ext>
            </a:extLst>
          </p:cNvPr>
          <p:cNvSpPr>
            <a:spLocks noGrp="1"/>
          </p:cNvSpPr>
          <p:nvPr>
            <p:ph type="sldNum" sz="quarter" idx="12"/>
          </p:nvPr>
        </p:nvSpPr>
        <p:spPr/>
        <p:txBody>
          <a:bodyPr/>
          <a:lstStyle/>
          <a:p>
            <a:fld id="{14F1411D-0280-154F-AEAC-4C20B7AA46B2}" type="slidenum">
              <a:rPr lang="nl-NL" smtClean="0"/>
              <a:t>62</a:t>
            </a:fld>
            <a:endParaRPr lang="nl-NL"/>
          </a:p>
        </p:txBody>
      </p:sp>
    </p:spTree>
    <p:extLst>
      <p:ext uri="{BB962C8B-B14F-4D97-AF65-F5344CB8AC3E}">
        <p14:creationId xmlns:p14="http://schemas.microsoft.com/office/powerpoint/2010/main" val="272609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4250" fill="hold"/>
                                        <p:tgtEl>
                                          <p:spTgt spid="7"/>
                                        </p:tgtEl>
                                        <p:attrNameLst>
                                          <p:attrName>ppt_x</p:attrName>
                                        </p:attrNameLst>
                                      </p:cBhvr>
                                      <p:tavLst>
                                        <p:tav tm="0">
                                          <p:val>
                                            <p:strVal val="1+#ppt_w/2"/>
                                          </p:val>
                                        </p:tav>
                                        <p:tav tm="100000">
                                          <p:val>
                                            <p:strVal val="#ppt_x"/>
                                          </p:val>
                                        </p:tav>
                                      </p:tavLst>
                                    </p:anim>
                                    <p:anim calcmode="lin" valueType="num">
                                      <p:cBhvr additive="base">
                                        <p:cTn id="11" dur="425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25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4000" fill="hold"/>
                                        <p:tgtEl>
                                          <p:spTgt spid="11"/>
                                        </p:tgtEl>
                                        <p:attrNameLst>
                                          <p:attrName>ppt_x</p:attrName>
                                        </p:attrNameLst>
                                      </p:cBhvr>
                                      <p:tavLst>
                                        <p:tav tm="0">
                                          <p:val>
                                            <p:strVal val="1+#ppt_w/2"/>
                                          </p:val>
                                        </p:tav>
                                        <p:tav tm="100000">
                                          <p:val>
                                            <p:strVal val="#ppt_x"/>
                                          </p:val>
                                        </p:tav>
                                      </p:tavLst>
                                    </p:anim>
                                    <p:anim calcmode="lin" valueType="num">
                                      <p:cBhvr additive="base">
                                        <p:cTn id="15" dur="4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1">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1">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1">
                                            <p:txEl>
                                              <p:pRg st="4" end="4"/>
                                            </p:txEl>
                                          </p:spTgt>
                                        </p:tgtEl>
                                        <p:attrNameLst>
                                          <p:attrName>style.visibility</p:attrName>
                                        </p:attrNameLst>
                                      </p:cBhvr>
                                      <p:to>
                                        <p:strVal val="visible"/>
                                      </p:to>
                                    </p:set>
                                  </p:childTnLst>
                                </p:cTn>
                              </p:par>
                            </p:childTnLst>
                          </p:cTn>
                        </p:par>
                        <p:par>
                          <p:cTn id="26" fill="hold">
                            <p:stCondLst>
                              <p:cond delay="0"/>
                            </p:stCondLst>
                            <p:childTnLst>
                              <p:par>
                                <p:cTn id="27" presetID="2" presetClass="entr" presetSubtype="2"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4500" fill="hold"/>
                                        <p:tgtEl>
                                          <p:spTgt spid="12"/>
                                        </p:tgtEl>
                                        <p:attrNameLst>
                                          <p:attrName>ppt_x</p:attrName>
                                        </p:attrNameLst>
                                      </p:cBhvr>
                                      <p:tavLst>
                                        <p:tav tm="0">
                                          <p:val>
                                            <p:strVal val="1+#ppt_w/2"/>
                                          </p:val>
                                        </p:tav>
                                        <p:tav tm="100000">
                                          <p:val>
                                            <p:strVal val="#ppt_x"/>
                                          </p:val>
                                        </p:tav>
                                      </p:tavLst>
                                    </p:anim>
                                    <p:anim calcmode="lin" valueType="num">
                                      <p:cBhvr additive="base">
                                        <p:cTn id="30" dur="4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320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4300" fill="hold"/>
                                        <p:tgtEl>
                                          <p:spTgt spid="13"/>
                                        </p:tgtEl>
                                        <p:attrNameLst>
                                          <p:attrName>ppt_x</p:attrName>
                                        </p:attrNameLst>
                                      </p:cBhvr>
                                      <p:tavLst>
                                        <p:tav tm="0">
                                          <p:val>
                                            <p:strVal val="1+#ppt_w/2"/>
                                          </p:val>
                                        </p:tav>
                                        <p:tav tm="100000">
                                          <p:val>
                                            <p:strVal val="#ppt_x"/>
                                          </p:val>
                                        </p:tav>
                                      </p:tavLst>
                                    </p:anim>
                                    <p:anim calcmode="lin" valueType="num">
                                      <p:cBhvr additive="base">
                                        <p:cTn id="34" dur="43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xEl>
                                              <p:pRg st="6" end="6"/>
                                            </p:txEl>
                                          </p:spTgt>
                                        </p:tgtEl>
                                        <p:attrNameLst>
                                          <p:attrName>style.visibility</p:attrName>
                                        </p:attrNameLst>
                                      </p:cBhvr>
                                      <p:to>
                                        <p:strVal val="visible"/>
                                      </p:to>
                                    </p:set>
                                  </p:childTnLst>
                                </p:cTn>
                              </p:par>
                            </p:childTnLst>
                          </p:cTn>
                        </p:par>
                        <p:par>
                          <p:cTn id="41" fill="hold">
                            <p:stCondLst>
                              <p:cond delay="0"/>
                            </p:stCondLst>
                            <p:childTnLst>
                              <p:par>
                                <p:cTn id="42" presetID="2" presetClass="entr" presetSubtype="2"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0" fill="hold"/>
                                        <p:tgtEl>
                                          <p:spTgt spid="14"/>
                                        </p:tgtEl>
                                        <p:attrNameLst>
                                          <p:attrName>ppt_x</p:attrName>
                                        </p:attrNameLst>
                                      </p:cBhvr>
                                      <p:tavLst>
                                        <p:tav tm="0">
                                          <p:val>
                                            <p:strVal val="1+#ppt_w/2"/>
                                          </p:val>
                                        </p:tav>
                                        <p:tav tm="100000">
                                          <p:val>
                                            <p:strVal val="#ppt_x"/>
                                          </p:val>
                                        </p:tav>
                                      </p:tavLst>
                                    </p:anim>
                                    <p:anim calcmode="lin" valueType="num">
                                      <p:cBhvr additive="base">
                                        <p:cTn id="45" dur="5000" fill="hold"/>
                                        <p:tgtEl>
                                          <p:spTgt spid="14"/>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230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600" fill="hold"/>
                                        <p:tgtEl>
                                          <p:spTgt spid="15"/>
                                        </p:tgtEl>
                                        <p:attrNameLst>
                                          <p:attrName>ppt_x</p:attrName>
                                        </p:attrNameLst>
                                      </p:cBhvr>
                                      <p:tavLst>
                                        <p:tav tm="0">
                                          <p:val>
                                            <p:strVal val="1+#ppt_w/2"/>
                                          </p:val>
                                        </p:tav>
                                        <p:tav tm="100000">
                                          <p:val>
                                            <p:strVal val="#ppt_x"/>
                                          </p:val>
                                        </p:tav>
                                      </p:tavLst>
                                    </p:anim>
                                    <p:anim calcmode="lin" valueType="num">
                                      <p:cBhvr additive="base">
                                        <p:cTn id="49" dur="56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1">
                                            <p:txEl>
                                              <p:pRg st="7" end="7"/>
                                            </p:txEl>
                                          </p:spTgt>
                                        </p:tgtEl>
                                        <p:attrNameLst>
                                          <p:attrName>style.visibility</p:attrName>
                                        </p:attrNameLst>
                                      </p:cBhvr>
                                      <p:to>
                                        <p:strVal val="visible"/>
                                      </p:to>
                                    </p:set>
                                  </p:childTnLst>
                                </p:cTn>
                              </p:par>
                            </p:childTnLst>
                          </p:cTn>
                        </p:par>
                        <p:par>
                          <p:cTn id="54" fill="hold">
                            <p:stCondLst>
                              <p:cond delay="0"/>
                            </p:stCondLst>
                            <p:childTnLst>
                              <p:par>
                                <p:cTn id="55" presetID="2" presetClass="entr" presetSubtype="2" fill="hold" grpId="0" nodeType="afterEffect">
                                  <p:stCondLst>
                                    <p:cond delay="50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500" fill="hold"/>
                                        <p:tgtEl>
                                          <p:spTgt spid="21"/>
                                        </p:tgtEl>
                                        <p:attrNameLst>
                                          <p:attrName>ppt_x</p:attrName>
                                        </p:attrNameLst>
                                      </p:cBhvr>
                                      <p:tavLst>
                                        <p:tav tm="0">
                                          <p:val>
                                            <p:strVal val="1+#ppt_w/2"/>
                                          </p:val>
                                        </p:tav>
                                        <p:tav tm="100000">
                                          <p:val>
                                            <p:strVal val="#ppt_x"/>
                                          </p:val>
                                        </p:tav>
                                      </p:tavLst>
                                    </p:anim>
                                    <p:anim calcmode="lin" valueType="num">
                                      <p:cBhvr additive="base">
                                        <p:cTn id="58" dur="5500" fill="hold"/>
                                        <p:tgtEl>
                                          <p:spTgt spid="21"/>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60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7100" fill="hold"/>
                                        <p:tgtEl>
                                          <p:spTgt spid="22"/>
                                        </p:tgtEl>
                                        <p:attrNameLst>
                                          <p:attrName>ppt_x</p:attrName>
                                        </p:attrNameLst>
                                      </p:cBhvr>
                                      <p:tavLst>
                                        <p:tav tm="0">
                                          <p:val>
                                            <p:strVal val="1+#ppt_w/2"/>
                                          </p:val>
                                        </p:tav>
                                        <p:tav tm="100000">
                                          <p:val>
                                            <p:strVal val="#ppt_x"/>
                                          </p:val>
                                        </p:tav>
                                      </p:tavLst>
                                    </p:anim>
                                    <p:anim calcmode="lin" valueType="num">
                                      <p:cBhvr additive="base">
                                        <p:cTn id="62" dur="7100" fill="hold"/>
                                        <p:tgtEl>
                                          <p:spTgt spid="22"/>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0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6400" fill="hold"/>
                                        <p:tgtEl>
                                          <p:spTgt spid="23"/>
                                        </p:tgtEl>
                                        <p:attrNameLst>
                                          <p:attrName>ppt_x</p:attrName>
                                        </p:attrNameLst>
                                      </p:cBhvr>
                                      <p:tavLst>
                                        <p:tav tm="0">
                                          <p:val>
                                            <p:strVal val="1+#ppt_w/2"/>
                                          </p:val>
                                        </p:tav>
                                        <p:tav tm="100000">
                                          <p:val>
                                            <p:strVal val="#ppt_x"/>
                                          </p:val>
                                        </p:tav>
                                      </p:tavLst>
                                    </p:anim>
                                    <p:anim calcmode="lin" valueType="num">
                                      <p:cBhvr additive="base">
                                        <p:cTn id="66" dur="6400" fill="hold"/>
                                        <p:tgtEl>
                                          <p:spTgt spid="2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600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9400" fill="hold"/>
                                        <p:tgtEl>
                                          <p:spTgt spid="26"/>
                                        </p:tgtEl>
                                        <p:attrNameLst>
                                          <p:attrName>ppt_x</p:attrName>
                                        </p:attrNameLst>
                                      </p:cBhvr>
                                      <p:tavLst>
                                        <p:tav tm="0">
                                          <p:val>
                                            <p:strVal val="1+#ppt_w/2"/>
                                          </p:val>
                                        </p:tav>
                                        <p:tav tm="100000">
                                          <p:val>
                                            <p:strVal val="#ppt_x"/>
                                          </p:val>
                                        </p:tav>
                                      </p:tavLst>
                                    </p:anim>
                                    <p:anim calcmode="lin" valueType="num">
                                      <p:cBhvr additive="base">
                                        <p:cTn id="70" dur="9400" fill="hold"/>
                                        <p:tgtEl>
                                          <p:spTgt spid="26"/>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950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400" fill="hold"/>
                                        <p:tgtEl>
                                          <p:spTgt spid="27"/>
                                        </p:tgtEl>
                                        <p:attrNameLst>
                                          <p:attrName>ppt_x</p:attrName>
                                        </p:attrNameLst>
                                      </p:cBhvr>
                                      <p:tavLst>
                                        <p:tav tm="0">
                                          <p:val>
                                            <p:strVal val="1+#ppt_w/2"/>
                                          </p:val>
                                        </p:tav>
                                        <p:tav tm="100000">
                                          <p:val>
                                            <p:strVal val="#ppt_x"/>
                                          </p:val>
                                        </p:tav>
                                      </p:tavLst>
                                    </p:anim>
                                    <p:anim calcmode="lin" valueType="num">
                                      <p:cBhvr additive="base">
                                        <p:cTn id="74" dur="5400" fill="hold"/>
                                        <p:tgtEl>
                                          <p:spTgt spid="27"/>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750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6900" fill="hold"/>
                                        <p:tgtEl>
                                          <p:spTgt spid="28"/>
                                        </p:tgtEl>
                                        <p:attrNameLst>
                                          <p:attrName>ppt_x</p:attrName>
                                        </p:attrNameLst>
                                      </p:cBhvr>
                                      <p:tavLst>
                                        <p:tav tm="0">
                                          <p:val>
                                            <p:strVal val="1+#ppt_w/2"/>
                                          </p:val>
                                        </p:tav>
                                        <p:tav tm="100000">
                                          <p:val>
                                            <p:strVal val="#ppt_x"/>
                                          </p:val>
                                        </p:tav>
                                      </p:tavLst>
                                    </p:anim>
                                    <p:anim calcmode="lin" valueType="num">
                                      <p:cBhvr additive="base">
                                        <p:cTn id="78" dur="6900" fill="hold"/>
                                        <p:tgtEl>
                                          <p:spTgt spid="28"/>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1090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6100" fill="hold"/>
                                        <p:tgtEl>
                                          <p:spTgt spid="29"/>
                                        </p:tgtEl>
                                        <p:attrNameLst>
                                          <p:attrName>ppt_x</p:attrName>
                                        </p:attrNameLst>
                                      </p:cBhvr>
                                      <p:tavLst>
                                        <p:tav tm="0">
                                          <p:val>
                                            <p:strVal val="1+#ppt_w/2"/>
                                          </p:val>
                                        </p:tav>
                                        <p:tav tm="100000">
                                          <p:val>
                                            <p:strVal val="#ppt_x"/>
                                          </p:val>
                                        </p:tav>
                                      </p:tavLst>
                                    </p:anim>
                                    <p:anim calcmode="lin" valueType="num">
                                      <p:cBhvr additive="base">
                                        <p:cTn id="82" dur="6100" fill="hold"/>
                                        <p:tgtEl>
                                          <p:spTgt spid="29"/>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850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7100" fill="hold"/>
                                        <p:tgtEl>
                                          <p:spTgt spid="30"/>
                                        </p:tgtEl>
                                        <p:attrNameLst>
                                          <p:attrName>ppt_x</p:attrName>
                                        </p:attrNameLst>
                                      </p:cBhvr>
                                      <p:tavLst>
                                        <p:tav tm="0">
                                          <p:val>
                                            <p:strVal val="1+#ppt_w/2"/>
                                          </p:val>
                                        </p:tav>
                                        <p:tav tm="100000">
                                          <p:val>
                                            <p:strVal val="#ppt_x"/>
                                          </p:val>
                                        </p:tav>
                                      </p:tavLst>
                                    </p:anim>
                                    <p:anim calcmode="lin" valueType="num">
                                      <p:cBhvr additive="base">
                                        <p:cTn id="86" dur="71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P spid="7" grpId="0" uiExpand="1" animBg="1"/>
      <p:bldP spid="11" grpId="0" uiExpand="1" animBg="1"/>
      <p:bldP spid="12" grpId="0" uiExpand="1" animBg="1"/>
      <p:bldP spid="13" grpId="0" uiExpand="1" animBg="1"/>
      <p:bldP spid="14" grpId="0" uiExpand="1" animBg="1"/>
      <p:bldP spid="15" grpId="0" uiExpand="1" animBg="1"/>
      <p:bldP spid="21" grpId="0" animBg="1"/>
      <p:bldP spid="22" grpId="0" animBg="1"/>
      <p:bldP spid="23" grpId="0" animBg="1"/>
      <p:bldP spid="26" grpId="0" animBg="1"/>
      <p:bldP spid="27" grpId="0" animBg="1"/>
      <p:bldP spid="28" grpId="0" animBg="1"/>
      <p:bldP spid="29" grpId="0" animBg="1"/>
      <p:bldP spid="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06C5C0F-7CA1-425B-B9B0-DF20C2142A08}"/>
              </a:ext>
            </a:extLst>
          </p:cNvPr>
          <p:cNvSpPr>
            <a:spLocks noGrp="1"/>
          </p:cNvSpPr>
          <p:nvPr>
            <p:ph type="title"/>
          </p:nvPr>
        </p:nvSpPr>
        <p:spPr>
          <a:xfrm>
            <a:off x="719999" y="288000"/>
            <a:ext cx="6624000" cy="504000"/>
          </a:xfrm>
        </p:spPr>
        <p:txBody>
          <a:bodyPr/>
          <a:lstStyle/>
          <a:p>
            <a:r>
              <a:rPr lang="en-US" dirty="0"/>
              <a:t>Professional Software – Generating Value for the Business</a:t>
            </a:r>
          </a:p>
        </p:txBody>
      </p:sp>
      <p:pic>
        <p:nvPicPr>
          <p:cNvPr id="18434" name="Picture 2" descr="Value Generation | Support Solutions UK">
            <a:extLst>
              <a:ext uri="{FF2B5EF4-FFF2-40B4-BE49-F238E27FC236}">
                <a16:creationId xmlns:a16="http://schemas.microsoft.com/office/drawing/2014/main" id="{F18E4A72-20BA-4911-AB6C-A6F7EFA391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60574" y="936000"/>
            <a:ext cx="5142857" cy="3780000"/>
          </a:xfrm>
          <a:prstGeom prst="rect">
            <a:avLst/>
          </a:prstGeom>
          <a:solidFill>
            <a:srgbClr val="FFFFFF"/>
          </a:solidFill>
        </p:spPr>
      </p:pic>
      <p:sp>
        <p:nvSpPr>
          <p:cNvPr id="4" name="Footer Placeholder 3">
            <a:extLst>
              <a:ext uri="{FF2B5EF4-FFF2-40B4-BE49-F238E27FC236}">
                <a16:creationId xmlns:a16="http://schemas.microsoft.com/office/drawing/2014/main" id="{40022A52-B748-43DE-9BE7-A1A86FA97F8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3" name="Slide Number Placeholder 2">
            <a:extLst>
              <a:ext uri="{FF2B5EF4-FFF2-40B4-BE49-F238E27FC236}">
                <a16:creationId xmlns:a16="http://schemas.microsoft.com/office/drawing/2014/main" id="{D93B94AB-B507-447D-8BB1-105D00168700}"/>
              </a:ext>
            </a:extLst>
          </p:cNvPr>
          <p:cNvSpPr>
            <a:spLocks noGrp="1"/>
          </p:cNvSpPr>
          <p:nvPr>
            <p:ph type="sldNum" sz="quarter" idx="12"/>
          </p:nvPr>
        </p:nvSpPr>
        <p:spPr/>
        <p:txBody>
          <a:bodyPr/>
          <a:lstStyle/>
          <a:p>
            <a:fld id="{BF590972-BD5A-4E8E-8655-ACB12844DF5C}" type="slidenum">
              <a:rPr lang="en-NL" smtClean="0"/>
              <a:t>63</a:t>
            </a:fld>
            <a:endParaRPr lang="en-NL"/>
          </a:p>
        </p:txBody>
      </p:sp>
    </p:spTree>
    <p:extLst>
      <p:ext uri="{BB962C8B-B14F-4D97-AF65-F5344CB8AC3E}">
        <p14:creationId xmlns:p14="http://schemas.microsoft.com/office/powerpoint/2010/main" val="2911541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a:extLst>
              <a:ext uri="{FF2B5EF4-FFF2-40B4-BE49-F238E27FC236}">
                <a16:creationId xmlns:a16="http://schemas.microsoft.com/office/drawing/2014/main" id="{BF38E3D7-6B6C-4D05-8BF6-A809432912D4}"/>
              </a:ext>
            </a:extLst>
          </p:cNvPr>
          <p:cNvSpPr>
            <a:spLocks noGrp="1"/>
          </p:cNvSpPr>
          <p:nvPr>
            <p:ph type="title"/>
          </p:nvPr>
        </p:nvSpPr>
        <p:spPr>
          <a:xfrm>
            <a:off x="719999" y="288000"/>
            <a:ext cx="6624000" cy="504000"/>
          </a:xfrm>
        </p:spPr>
        <p:txBody>
          <a:bodyPr/>
          <a:lstStyle/>
          <a:p>
            <a:endParaRPr lang="en-US"/>
          </a:p>
        </p:txBody>
      </p:sp>
      <p:pic>
        <p:nvPicPr>
          <p:cNvPr id="5" name="Picture 4" descr="Wallpaper] Nitro Fun - Time Goes By : Monstercat">
            <a:extLst>
              <a:ext uri="{FF2B5EF4-FFF2-40B4-BE49-F238E27FC236}">
                <a16:creationId xmlns:a16="http://schemas.microsoft.com/office/drawing/2014/main" id="{F24AB2A1-9F92-42E2-8406-5C07E8943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5A4AE72-772E-40AB-8811-BBCF46E38DED}"/>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Slide Number Placeholder 3">
            <a:extLst>
              <a:ext uri="{FF2B5EF4-FFF2-40B4-BE49-F238E27FC236}">
                <a16:creationId xmlns:a16="http://schemas.microsoft.com/office/drawing/2014/main" id="{439CF4CF-89DB-4C10-AF87-32E02012DF20}"/>
              </a:ext>
            </a:extLst>
          </p:cNvPr>
          <p:cNvSpPr>
            <a:spLocks noGrp="1"/>
          </p:cNvSpPr>
          <p:nvPr>
            <p:ph type="sldNum" sz="quarter" idx="12"/>
          </p:nvPr>
        </p:nvSpPr>
        <p:spPr/>
        <p:txBody>
          <a:bodyPr/>
          <a:lstStyle/>
          <a:p>
            <a:fld id="{14F1411D-0280-154F-AEAC-4C20B7AA46B2}" type="slidenum">
              <a:rPr lang="nl-NL" smtClean="0"/>
              <a:t>64</a:t>
            </a:fld>
            <a:endParaRPr lang="nl-NL"/>
          </a:p>
        </p:txBody>
      </p:sp>
    </p:spTree>
    <p:extLst>
      <p:ext uri="{BB962C8B-B14F-4D97-AF65-F5344CB8AC3E}">
        <p14:creationId xmlns:p14="http://schemas.microsoft.com/office/powerpoint/2010/main" val="1402926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607668BF-B455-4B86-BA63-2F2D6AC535E1}"/>
              </a:ext>
            </a:extLst>
          </p:cNvPr>
          <p:cNvSpPr>
            <a:spLocks noGrp="1"/>
          </p:cNvSpPr>
          <p:nvPr>
            <p:ph type="title"/>
          </p:nvPr>
        </p:nvSpPr>
        <p:spPr>
          <a:xfrm>
            <a:off x="720000" y="288000"/>
            <a:ext cx="6623999" cy="503999"/>
          </a:xfrm>
        </p:spPr>
        <p:txBody>
          <a:bodyPr/>
          <a:lstStyle/>
          <a:p>
            <a:r>
              <a:rPr lang="en-US" dirty="0"/>
              <a:t>Software Wears Down</a:t>
            </a:r>
          </a:p>
        </p:txBody>
      </p:sp>
      <p:sp>
        <p:nvSpPr>
          <p:cNvPr id="73" name="Content Placeholder 2">
            <a:extLst>
              <a:ext uri="{FF2B5EF4-FFF2-40B4-BE49-F238E27FC236}">
                <a16:creationId xmlns:a16="http://schemas.microsoft.com/office/drawing/2014/main" id="{20564CF4-5980-48C9-9AC7-D47EC81C462B}"/>
              </a:ext>
            </a:extLst>
          </p:cNvPr>
          <p:cNvSpPr>
            <a:spLocks noGrp="1"/>
          </p:cNvSpPr>
          <p:nvPr>
            <p:ph idx="1"/>
          </p:nvPr>
        </p:nvSpPr>
        <p:spPr>
          <a:xfrm>
            <a:off x="720000" y="900001"/>
            <a:ext cx="3744000" cy="3401999"/>
          </a:xfrm>
        </p:spPr>
        <p:txBody>
          <a:bodyPr/>
          <a:lstStyle/>
          <a:p>
            <a:endParaRPr lang="en-US"/>
          </a:p>
        </p:txBody>
      </p:sp>
      <p:sp>
        <p:nvSpPr>
          <p:cNvPr id="2" name="Footer Placeholder 1">
            <a:extLst>
              <a:ext uri="{FF2B5EF4-FFF2-40B4-BE49-F238E27FC236}">
                <a16:creationId xmlns:a16="http://schemas.microsoft.com/office/drawing/2014/main" id="{DB98A1CC-BDDB-43ED-B3C0-3721C8FF8404}"/>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8674" name="Picture 2" descr="Software slijt ook! Hoe dan?">
            <a:extLst>
              <a:ext uri="{FF2B5EF4-FFF2-40B4-BE49-F238E27FC236}">
                <a16:creationId xmlns:a16="http://schemas.microsoft.com/office/drawing/2014/main" id="{912F9292-322E-4650-9B3F-98F3EFF746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26127" y="810001"/>
            <a:ext cx="2335745" cy="3510000"/>
          </a:xfrm>
          <a:prstGeom prst="rect">
            <a:avLst/>
          </a:prstGeom>
          <a:solidFill>
            <a:srgbClr val="FFFFFF"/>
          </a:solidFill>
        </p:spPr>
      </p:pic>
      <p:pic>
        <p:nvPicPr>
          <p:cNvPr id="28676" name="Picture 4" descr="De Fax Machine is veel ouder dan je denkt">
            <a:extLst>
              <a:ext uri="{FF2B5EF4-FFF2-40B4-BE49-F238E27FC236}">
                <a16:creationId xmlns:a16="http://schemas.microsoft.com/office/drawing/2014/main" id="{C8E4ED38-8F95-43FD-A432-5E83EA72C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07" y="3318386"/>
            <a:ext cx="1732714" cy="1316294"/>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80s Fashion Icons">
            <a:extLst>
              <a:ext uri="{FF2B5EF4-FFF2-40B4-BE49-F238E27FC236}">
                <a16:creationId xmlns:a16="http://schemas.microsoft.com/office/drawing/2014/main" id="{4019B7AC-B900-44BD-B61D-23DADF858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141" y="2516903"/>
            <a:ext cx="2849716" cy="1602965"/>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Nobo Overhead Projector Quantum 2511">
            <a:extLst>
              <a:ext uri="{FF2B5EF4-FFF2-40B4-BE49-F238E27FC236}">
                <a16:creationId xmlns:a16="http://schemas.microsoft.com/office/drawing/2014/main" id="{00435E42-8D21-4971-9FA4-19CC42448B6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8824" y="2451550"/>
            <a:ext cx="1391264" cy="1043448"/>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descr="Encyclopedia Britannica is turning 250: A history of the handy guide to the  world's accumulated knowledge - CBS News">
            <a:extLst>
              <a:ext uri="{FF2B5EF4-FFF2-40B4-BE49-F238E27FC236}">
                <a16:creationId xmlns:a16="http://schemas.microsoft.com/office/drawing/2014/main" id="{7B08DA41-143C-4285-B1FF-219A405873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107" y="942650"/>
            <a:ext cx="2792859" cy="1466251"/>
          </a:xfrm>
          <a:prstGeom prst="rect">
            <a:avLst/>
          </a:prstGeom>
          <a:noFill/>
          <a:extLst>
            <a:ext uri="{909E8E84-426E-40DD-AFC4-6F175D3DCCD1}">
              <a14:hiddenFill xmlns:a14="http://schemas.microsoft.com/office/drawing/2010/main">
                <a:solidFill>
                  <a:srgbClr val="FFFFFF"/>
                </a:solidFill>
              </a14:hiddenFill>
            </a:ext>
          </a:extLst>
        </p:spPr>
      </p:pic>
      <p:pic>
        <p:nvPicPr>
          <p:cNvPr id="28684" name="Picture 12" descr="Sony CDX-454RF 10-disc Add-on FM CD Changer at Crutchfield">
            <a:extLst>
              <a:ext uri="{FF2B5EF4-FFF2-40B4-BE49-F238E27FC236}">
                <a16:creationId xmlns:a16="http://schemas.microsoft.com/office/drawing/2014/main" id="{9379BEF5-6E9E-4546-AE1C-EA0A8FD93F5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37452" y="1429055"/>
            <a:ext cx="1607155" cy="979846"/>
          </a:xfrm>
          <a:prstGeom prst="rect">
            <a:avLst/>
          </a:prstGeom>
          <a:noFill/>
          <a:extLst>
            <a:ext uri="{909E8E84-426E-40DD-AFC4-6F175D3DCCD1}">
              <a14:hiddenFill xmlns:a14="http://schemas.microsoft.com/office/drawing/2010/main">
                <a:solidFill>
                  <a:srgbClr val="FFFFFF"/>
                </a:solidFill>
              </a14:hiddenFill>
            </a:ext>
          </a:extLst>
        </p:spPr>
      </p:pic>
      <p:pic>
        <p:nvPicPr>
          <p:cNvPr id="28686" name="Picture 14" descr="The hourglass: serving the news, serving the reader - Poynter">
            <a:extLst>
              <a:ext uri="{FF2B5EF4-FFF2-40B4-BE49-F238E27FC236}">
                <a16:creationId xmlns:a16="http://schemas.microsoft.com/office/drawing/2014/main" id="{31399AA6-A3AB-40EE-9811-E1D110FAF6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6757"/>
          <a:stretch/>
        </p:blipFill>
        <p:spPr bwMode="auto">
          <a:xfrm>
            <a:off x="7919884" y="3104995"/>
            <a:ext cx="1132707" cy="17430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EA46A62-FFD6-420B-B3E3-2DF21AD20EB4}"/>
              </a:ext>
            </a:extLst>
          </p:cNvPr>
          <p:cNvSpPr>
            <a:spLocks noGrp="1"/>
          </p:cNvSpPr>
          <p:nvPr>
            <p:ph type="sldNum" sz="quarter" idx="12"/>
          </p:nvPr>
        </p:nvSpPr>
        <p:spPr/>
        <p:txBody>
          <a:bodyPr/>
          <a:lstStyle/>
          <a:p>
            <a:fld id="{14F1411D-0280-154F-AEAC-4C20B7AA46B2}" type="slidenum">
              <a:rPr lang="nl-NL" smtClean="0"/>
              <a:t>65</a:t>
            </a:fld>
            <a:endParaRPr lang="nl-NL"/>
          </a:p>
        </p:txBody>
      </p:sp>
    </p:spTree>
    <p:extLst>
      <p:ext uri="{BB962C8B-B14F-4D97-AF65-F5344CB8AC3E}">
        <p14:creationId xmlns:p14="http://schemas.microsoft.com/office/powerpoint/2010/main" val="4294966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653A-59B9-47C9-ADB8-9CA7A2942D29}"/>
              </a:ext>
            </a:extLst>
          </p:cNvPr>
          <p:cNvSpPr>
            <a:spLocks noGrp="1"/>
          </p:cNvSpPr>
          <p:nvPr>
            <p:ph type="title"/>
          </p:nvPr>
        </p:nvSpPr>
        <p:spPr/>
        <p:txBody>
          <a:bodyPr>
            <a:normAutofit/>
          </a:bodyPr>
          <a:lstStyle/>
          <a:p>
            <a:r>
              <a:rPr lang="en-US" dirty="0"/>
              <a:t>Life Cycle Management – </a:t>
            </a:r>
            <a:br>
              <a:rPr lang="en-US" dirty="0"/>
            </a:br>
            <a:r>
              <a:rPr lang="en-US" dirty="0"/>
              <a:t>Functional and Technical Maintenance</a:t>
            </a:r>
            <a:endParaRPr lang="en-NL" dirty="0"/>
          </a:p>
        </p:txBody>
      </p:sp>
      <p:sp>
        <p:nvSpPr>
          <p:cNvPr id="11" name="Content Placeholder 10">
            <a:extLst>
              <a:ext uri="{FF2B5EF4-FFF2-40B4-BE49-F238E27FC236}">
                <a16:creationId xmlns:a16="http://schemas.microsoft.com/office/drawing/2014/main" id="{72CB14F7-7DFD-4200-BD83-829F301CE8DE}"/>
              </a:ext>
            </a:extLst>
          </p:cNvPr>
          <p:cNvSpPr>
            <a:spLocks noGrp="1"/>
          </p:cNvSpPr>
          <p:nvPr>
            <p:ph idx="1"/>
          </p:nvPr>
        </p:nvSpPr>
        <p:spPr/>
        <p:txBody>
          <a:bodyPr/>
          <a:lstStyle/>
          <a:p>
            <a:r>
              <a:rPr lang="en-US" dirty="0"/>
              <a:t>Ensure the up-date-ness of</a:t>
            </a:r>
            <a:br>
              <a:rPr lang="en-US" dirty="0"/>
            </a:br>
            <a:r>
              <a:rPr lang="en-US" dirty="0"/>
              <a:t>the application and all its dependencies</a:t>
            </a:r>
          </a:p>
          <a:p>
            <a:pPr lvl="1"/>
            <a:r>
              <a:rPr lang="en-US" dirty="0"/>
              <a:t>functional: which features are not used (and can be dropped), which are suboptimal for users and require workarounds</a:t>
            </a:r>
          </a:p>
          <a:p>
            <a:pPr lvl="1"/>
            <a:r>
              <a:rPr lang="en-US" dirty="0"/>
              <a:t>technical: which tech stack components are deprecated or even forbidden, for which technology components do we no longer have the skills?</a:t>
            </a:r>
          </a:p>
          <a:p>
            <a:pPr lvl="1"/>
            <a:r>
              <a:rPr lang="en-US" dirty="0"/>
              <a:t>cost: which elements are way too</a:t>
            </a:r>
            <a:br>
              <a:rPr lang="en-US" dirty="0"/>
            </a:br>
            <a:r>
              <a:rPr lang="en-US" dirty="0"/>
              <a:t>expensive for the value rendered?</a:t>
            </a:r>
          </a:p>
        </p:txBody>
      </p:sp>
      <p:sp>
        <p:nvSpPr>
          <p:cNvPr id="7" name="Footer Placeholder 6">
            <a:extLst>
              <a:ext uri="{FF2B5EF4-FFF2-40B4-BE49-F238E27FC236}">
                <a16:creationId xmlns:a16="http://schemas.microsoft.com/office/drawing/2014/main" id="{BCF6DF6A-074D-4438-84F4-D8011AFFAC42}"/>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Picture 4" descr="Technical maintenance - Technical maintenance by Atalian Thaïland">
            <a:extLst>
              <a:ext uri="{FF2B5EF4-FFF2-40B4-BE49-F238E27FC236}">
                <a16:creationId xmlns:a16="http://schemas.microsoft.com/office/drawing/2014/main" id="{795B268C-E8B9-4A97-8FEC-B404E2F0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1073"/>
          <a:stretch/>
        </p:blipFill>
        <p:spPr bwMode="auto">
          <a:xfrm>
            <a:off x="4054166" y="2912682"/>
            <a:ext cx="5154561" cy="1978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2AB8E7-705C-4117-A9D0-2FB3766A5BBF}"/>
              </a:ext>
            </a:extLst>
          </p:cNvPr>
          <p:cNvSpPr txBox="1"/>
          <p:nvPr/>
        </p:nvSpPr>
        <p:spPr>
          <a:xfrm>
            <a:off x="5263545" y="740915"/>
            <a:ext cx="3677289" cy="615553"/>
          </a:xfrm>
          <a:prstGeom prst="rect">
            <a:avLst/>
          </a:prstGeom>
          <a:noFill/>
        </p:spPr>
        <p:txBody>
          <a:bodyPr wrap="none" lIns="0" tIns="0" rIns="0" bIns="0" rtlCol="0">
            <a:spAutoFit/>
          </a:bodyPr>
          <a:lstStyle/>
          <a:p>
            <a:r>
              <a:rPr lang="en-US" sz="4000" b="1" dirty="0">
                <a:solidFill>
                  <a:schemeClr val="accent4">
                    <a:lumMod val="40000"/>
                    <a:lumOff val="60000"/>
                  </a:schemeClr>
                </a:solidFill>
              </a:rPr>
              <a:t>P</a:t>
            </a:r>
            <a:r>
              <a:rPr lang="en-US" sz="4000" dirty="0">
                <a:solidFill>
                  <a:schemeClr val="accent4">
                    <a:lumMod val="40000"/>
                    <a:lumOff val="60000"/>
                  </a:schemeClr>
                </a:solidFill>
              </a:rPr>
              <a:t>eriodic </a:t>
            </a:r>
            <a:r>
              <a:rPr lang="en-US" sz="4000" b="1" dirty="0">
                <a:solidFill>
                  <a:schemeClr val="accent4">
                    <a:lumMod val="40000"/>
                    <a:lumOff val="60000"/>
                  </a:schemeClr>
                </a:solidFill>
              </a:rPr>
              <a:t>R</a:t>
            </a:r>
            <a:r>
              <a:rPr lang="en-US" sz="4000" dirty="0">
                <a:solidFill>
                  <a:schemeClr val="accent4">
                    <a:lumMod val="40000"/>
                    <a:lumOff val="60000"/>
                  </a:schemeClr>
                </a:solidFill>
              </a:rPr>
              <a:t>eview</a:t>
            </a:r>
          </a:p>
        </p:txBody>
      </p:sp>
      <p:sp>
        <p:nvSpPr>
          <p:cNvPr id="5" name="Slide Number Placeholder 4">
            <a:extLst>
              <a:ext uri="{FF2B5EF4-FFF2-40B4-BE49-F238E27FC236}">
                <a16:creationId xmlns:a16="http://schemas.microsoft.com/office/drawing/2014/main" id="{E67CBB7E-214C-4535-A593-2998228F968C}"/>
              </a:ext>
            </a:extLst>
          </p:cNvPr>
          <p:cNvSpPr>
            <a:spLocks noGrp="1"/>
          </p:cNvSpPr>
          <p:nvPr>
            <p:ph type="sldNum" sz="quarter" idx="12"/>
          </p:nvPr>
        </p:nvSpPr>
        <p:spPr/>
        <p:txBody>
          <a:bodyPr/>
          <a:lstStyle/>
          <a:p>
            <a:fld id="{14F1411D-0280-154F-AEAC-4C20B7AA46B2}" type="slidenum">
              <a:rPr lang="nl-NL" smtClean="0"/>
              <a:t>66</a:t>
            </a:fld>
            <a:endParaRPr lang="nl-NL"/>
          </a:p>
        </p:txBody>
      </p:sp>
    </p:spTree>
    <p:extLst>
      <p:ext uri="{BB962C8B-B14F-4D97-AF65-F5344CB8AC3E}">
        <p14:creationId xmlns:p14="http://schemas.microsoft.com/office/powerpoint/2010/main" val="345718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653A-59B9-47C9-ADB8-9CA7A2942D29}"/>
              </a:ext>
            </a:extLst>
          </p:cNvPr>
          <p:cNvSpPr>
            <a:spLocks noGrp="1"/>
          </p:cNvSpPr>
          <p:nvPr>
            <p:ph type="title"/>
          </p:nvPr>
        </p:nvSpPr>
        <p:spPr/>
        <p:txBody>
          <a:bodyPr>
            <a:normAutofit/>
          </a:bodyPr>
          <a:lstStyle/>
          <a:p>
            <a:r>
              <a:rPr lang="en-US" dirty="0"/>
              <a:t>Life Cycle Management – Technical Maintenance</a:t>
            </a:r>
            <a:endParaRPr lang="en-NL" dirty="0"/>
          </a:p>
        </p:txBody>
      </p:sp>
      <p:sp>
        <p:nvSpPr>
          <p:cNvPr id="3" name="Content Placeholder 2">
            <a:extLst>
              <a:ext uri="{FF2B5EF4-FFF2-40B4-BE49-F238E27FC236}">
                <a16:creationId xmlns:a16="http://schemas.microsoft.com/office/drawing/2014/main" id="{79D6A32D-4A08-48E3-909B-58195EF23E99}"/>
              </a:ext>
            </a:extLst>
          </p:cNvPr>
          <p:cNvSpPr>
            <a:spLocks noGrp="1"/>
          </p:cNvSpPr>
          <p:nvPr>
            <p:ph idx="1"/>
          </p:nvPr>
        </p:nvSpPr>
        <p:spPr>
          <a:xfrm>
            <a:off x="720003" y="1153053"/>
            <a:ext cx="6623999" cy="3667307"/>
          </a:xfrm>
        </p:spPr>
        <p:txBody>
          <a:bodyPr>
            <a:noAutofit/>
          </a:bodyPr>
          <a:lstStyle/>
          <a:p>
            <a:pPr>
              <a:lnSpc>
                <a:spcPct val="130000"/>
              </a:lnSpc>
            </a:pPr>
            <a:r>
              <a:rPr lang="en-US" sz="1200" dirty="0"/>
              <a:t>A CEV vulnerability (CVE database https://www.cvedetails.com/)
Release (or patch) of 3rd party library/framework
New or deprecated (feature in) PaaS Service
Custom pricing in used or unused service
New specification from the business
New non-functional requirement
Incident/bug – functional or non-functional
Technical debt assessment
New version of platform component: </a:t>
            </a:r>
          </a:p>
          <a:p>
            <a:pPr lvl="1">
              <a:lnSpc>
                <a:spcPct val="130000"/>
              </a:lnSpc>
            </a:pPr>
            <a:r>
              <a:rPr lang="en-US" sz="1200" dirty="0"/>
              <a:t>e.g. Docker, Kubernetes, Java, Node</a:t>
            </a:r>
          </a:p>
          <a:p>
            <a:pPr>
              <a:lnSpc>
                <a:spcPct val="130000"/>
              </a:lnSpc>
            </a:pPr>
            <a:r>
              <a:rPr lang="en-US" sz="1200" dirty="0"/>
              <a:t>New/custom architecture </a:t>
            </a:r>
            <a:br>
              <a:rPr lang="en-US" sz="1200" dirty="0"/>
            </a:br>
            <a:r>
              <a:rPr lang="en-US" sz="1200" dirty="0"/>
              <a:t>choice/guideline
New/custom coding standard
New tool, new version of tool
Law &amp; Regulation, Ethical Insights
</a:t>
            </a:r>
            <a:r>
              <a:rPr lang="en-US" sz="1200" b="1" dirty="0"/>
              <a:t>Mere Progression of Time</a:t>
            </a:r>
            <a:endParaRPr lang="en-NL" sz="1200" b="1" dirty="0"/>
          </a:p>
        </p:txBody>
      </p:sp>
      <p:sp>
        <p:nvSpPr>
          <p:cNvPr id="5" name="Text Placeholder 4">
            <a:extLst>
              <a:ext uri="{FF2B5EF4-FFF2-40B4-BE49-F238E27FC236}">
                <a16:creationId xmlns:a16="http://schemas.microsoft.com/office/drawing/2014/main" id="{E46B4592-7B9C-4C15-A5ED-8AC6B52252C3}"/>
              </a:ext>
            </a:extLst>
          </p:cNvPr>
          <p:cNvSpPr>
            <a:spLocks noGrp="1"/>
          </p:cNvSpPr>
          <p:nvPr>
            <p:ph type="body" idx="13"/>
          </p:nvPr>
        </p:nvSpPr>
        <p:spPr>
          <a:xfrm>
            <a:off x="719998" y="936000"/>
            <a:ext cx="7104021" cy="288000"/>
          </a:xfrm>
        </p:spPr>
        <p:txBody>
          <a:bodyPr/>
          <a:lstStyle/>
          <a:p>
            <a:r>
              <a:rPr lang="nl-NL" dirty="0"/>
              <a:t>Triggers for review (</a:t>
            </a:r>
            <a:r>
              <a:rPr lang="nl-NL" dirty="0" err="1"/>
              <a:t>and</a:t>
            </a:r>
            <a:r>
              <a:rPr lang="nl-NL" dirty="0"/>
              <a:t> change) – </a:t>
            </a:r>
            <a:r>
              <a:rPr lang="nl-NL" dirty="0" err="1"/>
              <a:t>proactively</a:t>
            </a:r>
            <a:r>
              <a:rPr lang="nl-NL" dirty="0"/>
              <a:t> </a:t>
            </a:r>
            <a:r>
              <a:rPr lang="nl-NL" dirty="0" err="1"/>
              <a:t>monitored</a:t>
            </a:r>
            <a:r>
              <a:rPr lang="nl-NL" dirty="0"/>
              <a:t> </a:t>
            </a:r>
            <a:r>
              <a:rPr lang="nl-NL" dirty="0" err="1"/>
              <a:t>by</a:t>
            </a:r>
            <a:r>
              <a:rPr lang="nl-NL" dirty="0"/>
              <a:t> </a:t>
            </a:r>
            <a:r>
              <a:rPr lang="nl-NL" dirty="0" err="1"/>
              <a:t>the</a:t>
            </a:r>
            <a:r>
              <a:rPr lang="nl-NL" dirty="0"/>
              <a:t> </a:t>
            </a:r>
            <a:r>
              <a:rPr lang="nl-NL" dirty="0" err="1"/>
              <a:t>DevOps</a:t>
            </a:r>
            <a:r>
              <a:rPr lang="nl-NL" dirty="0"/>
              <a:t> Team</a:t>
            </a:r>
            <a:endParaRPr lang="en-US" dirty="0"/>
          </a:p>
        </p:txBody>
      </p:sp>
      <p:pic>
        <p:nvPicPr>
          <p:cNvPr id="6" name="Picture 4" descr="Technical maintenance - Technical maintenance by Atalian Thaïland">
            <a:extLst>
              <a:ext uri="{FF2B5EF4-FFF2-40B4-BE49-F238E27FC236}">
                <a16:creationId xmlns:a16="http://schemas.microsoft.com/office/drawing/2014/main" id="{795B268C-E8B9-4A97-8FEC-B404E2F0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1073"/>
          <a:stretch/>
        </p:blipFill>
        <p:spPr bwMode="auto">
          <a:xfrm>
            <a:off x="3952567" y="2912682"/>
            <a:ext cx="5154561" cy="197862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BCF6DF6A-074D-4438-84F4-D8011AFFAC42}"/>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TextBox 3">
            <a:extLst>
              <a:ext uri="{FF2B5EF4-FFF2-40B4-BE49-F238E27FC236}">
                <a16:creationId xmlns:a16="http://schemas.microsoft.com/office/drawing/2014/main" id="{2D2AB8E7-705C-4117-A9D0-2FB3766A5BBF}"/>
              </a:ext>
            </a:extLst>
          </p:cNvPr>
          <p:cNvSpPr txBox="1"/>
          <p:nvPr/>
        </p:nvSpPr>
        <p:spPr>
          <a:xfrm>
            <a:off x="5263545" y="1522846"/>
            <a:ext cx="3677289" cy="615553"/>
          </a:xfrm>
          <a:prstGeom prst="rect">
            <a:avLst/>
          </a:prstGeom>
          <a:noFill/>
        </p:spPr>
        <p:txBody>
          <a:bodyPr wrap="none" lIns="0" tIns="0" rIns="0" bIns="0" rtlCol="0">
            <a:spAutoFit/>
          </a:bodyPr>
          <a:lstStyle/>
          <a:p>
            <a:r>
              <a:rPr lang="en-US" sz="4000" dirty="0">
                <a:solidFill>
                  <a:schemeClr val="accent4">
                    <a:lumMod val="40000"/>
                    <a:lumOff val="60000"/>
                  </a:schemeClr>
                </a:solidFill>
              </a:rPr>
              <a:t>Periodic Review</a:t>
            </a:r>
          </a:p>
        </p:txBody>
      </p:sp>
      <p:sp>
        <p:nvSpPr>
          <p:cNvPr id="9" name="Slide Number Placeholder 8">
            <a:extLst>
              <a:ext uri="{FF2B5EF4-FFF2-40B4-BE49-F238E27FC236}">
                <a16:creationId xmlns:a16="http://schemas.microsoft.com/office/drawing/2014/main" id="{27D862AD-31F7-4589-B2DF-AD5873C78F4C}"/>
              </a:ext>
            </a:extLst>
          </p:cNvPr>
          <p:cNvSpPr>
            <a:spLocks noGrp="1"/>
          </p:cNvSpPr>
          <p:nvPr>
            <p:ph type="sldNum" sz="quarter" idx="12"/>
          </p:nvPr>
        </p:nvSpPr>
        <p:spPr/>
        <p:txBody>
          <a:bodyPr/>
          <a:lstStyle/>
          <a:p>
            <a:fld id="{14F1411D-0280-154F-AEAC-4C20B7AA46B2}" type="slidenum">
              <a:rPr lang="nl-NL" smtClean="0"/>
              <a:t>67</a:t>
            </a:fld>
            <a:endParaRPr lang="nl-NL"/>
          </a:p>
        </p:txBody>
      </p:sp>
    </p:spTree>
    <p:extLst>
      <p:ext uri="{BB962C8B-B14F-4D97-AF65-F5344CB8AC3E}">
        <p14:creationId xmlns:p14="http://schemas.microsoft.com/office/powerpoint/2010/main" val="32823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F606-B0C6-47E1-9427-1A8CA9113DAE}"/>
              </a:ext>
            </a:extLst>
          </p:cNvPr>
          <p:cNvSpPr>
            <a:spLocks noGrp="1"/>
          </p:cNvSpPr>
          <p:nvPr>
            <p:ph type="title"/>
          </p:nvPr>
        </p:nvSpPr>
        <p:spPr>
          <a:xfrm>
            <a:off x="720000" y="288000"/>
            <a:ext cx="6623999" cy="503999"/>
          </a:xfrm>
        </p:spPr>
        <p:txBody>
          <a:bodyPr anchor="ctr">
            <a:normAutofit/>
          </a:bodyPr>
          <a:lstStyle/>
          <a:p>
            <a:r>
              <a:rPr lang="en-US" dirty="0"/>
              <a:t>Automation</a:t>
            </a:r>
          </a:p>
        </p:txBody>
      </p:sp>
      <p:sp>
        <p:nvSpPr>
          <p:cNvPr id="73" name="Content Placeholder 2">
            <a:extLst>
              <a:ext uri="{FF2B5EF4-FFF2-40B4-BE49-F238E27FC236}">
                <a16:creationId xmlns:a16="http://schemas.microsoft.com/office/drawing/2014/main" id="{B55309AB-8662-4FA6-8475-B529A8C2F692}"/>
              </a:ext>
            </a:extLst>
          </p:cNvPr>
          <p:cNvSpPr>
            <a:spLocks noGrp="1"/>
          </p:cNvSpPr>
          <p:nvPr>
            <p:ph idx="1"/>
          </p:nvPr>
        </p:nvSpPr>
        <p:spPr>
          <a:xfrm>
            <a:off x="720000" y="900001"/>
            <a:ext cx="3744000" cy="3401999"/>
          </a:xfrm>
        </p:spPr>
        <p:txBody>
          <a:bodyPr/>
          <a:lstStyle/>
          <a:p>
            <a:r>
              <a:rPr lang="en-US" dirty="0"/>
              <a:t>Facilitate team members</a:t>
            </a:r>
          </a:p>
          <a:p>
            <a:r>
              <a:rPr lang="en-US" dirty="0"/>
              <a:t>Reduce risk through frequent and small steps</a:t>
            </a:r>
          </a:p>
          <a:p>
            <a:r>
              <a:rPr lang="en-US" dirty="0"/>
              <a:t>Increase productivity of (scarce) resources</a:t>
            </a:r>
          </a:p>
          <a:p>
            <a:r>
              <a:rPr lang="en-US" dirty="0"/>
              <a:t>Reduce errors, increase quality</a:t>
            </a:r>
          </a:p>
          <a:p>
            <a:r>
              <a:rPr lang="en-US" dirty="0"/>
              <a:t>Increase speed of process step execution</a:t>
            </a:r>
          </a:p>
          <a:p>
            <a:r>
              <a:rPr lang="en-US" dirty="0"/>
              <a:t>Increase reaction speed (quicker value)</a:t>
            </a:r>
          </a:p>
          <a:p>
            <a:r>
              <a:rPr lang="en-US" dirty="0"/>
              <a:t>Make things actually happen</a:t>
            </a:r>
          </a:p>
          <a:p>
            <a:r>
              <a:rPr lang="en-US" dirty="0"/>
              <a:t>Scale up</a:t>
            </a:r>
          </a:p>
          <a:p>
            <a:r>
              <a:rPr lang="en-US" dirty="0"/>
              <a:t>Reduce costs</a:t>
            </a:r>
          </a:p>
        </p:txBody>
      </p:sp>
      <p:sp>
        <p:nvSpPr>
          <p:cNvPr id="4" name="Footer Placeholder 3">
            <a:extLst>
              <a:ext uri="{FF2B5EF4-FFF2-40B4-BE49-F238E27FC236}">
                <a16:creationId xmlns:a16="http://schemas.microsoft.com/office/drawing/2014/main" id="{FB66D4B4-F839-4FEB-8769-8941B0778986}"/>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6148" name="Picture 4" descr="4 automation issues to watch in 2021 | The Enterprisers Project">
            <a:extLst>
              <a:ext uri="{FF2B5EF4-FFF2-40B4-BE49-F238E27FC236}">
                <a16:creationId xmlns:a16="http://schemas.microsoft.com/office/drawing/2014/main" id="{73D83B73-E66F-4E22-A19F-A4EE23196F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293751"/>
            <a:ext cx="4500000" cy="2542499"/>
          </a:xfrm>
          <a:prstGeom prst="rect">
            <a:avLst/>
          </a:prstGeom>
          <a:solidFill>
            <a:srgbClr val="FFFFFF"/>
          </a:solidFill>
        </p:spPr>
      </p:pic>
      <p:sp>
        <p:nvSpPr>
          <p:cNvPr id="6" name="TextBox 5">
            <a:extLst>
              <a:ext uri="{FF2B5EF4-FFF2-40B4-BE49-F238E27FC236}">
                <a16:creationId xmlns:a16="http://schemas.microsoft.com/office/drawing/2014/main" id="{3F3B1A2F-305F-4BD9-9DE4-0F64C90CADB8}"/>
              </a:ext>
            </a:extLst>
          </p:cNvPr>
          <p:cNvSpPr txBox="1"/>
          <p:nvPr/>
        </p:nvSpPr>
        <p:spPr>
          <a:xfrm>
            <a:off x="4671622" y="3855590"/>
            <a:ext cx="4472378" cy="153888"/>
          </a:xfrm>
          <a:prstGeom prst="rect">
            <a:avLst/>
          </a:prstGeom>
          <a:noFill/>
        </p:spPr>
        <p:txBody>
          <a:bodyPr wrap="none" lIns="0" tIns="0" rIns="0" bIns="0" rtlCol="0">
            <a:spAutoFit/>
          </a:bodyPr>
          <a:lstStyle/>
          <a:p>
            <a:r>
              <a:rPr lang="en-US" sz="1000" i="1" dirty="0"/>
              <a:t>source: https://enterprisersproject.com/article/2021/1/automation-4-trends-2021</a:t>
            </a:r>
          </a:p>
        </p:txBody>
      </p:sp>
      <p:sp>
        <p:nvSpPr>
          <p:cNvPr id="7" name="TextBox 6">
            <a:extLst>
              <a:ext uri="{FF2B5EF4-FFF2-40B4-BE49-F238E27FC236}">
                <a16:creationId xmlns:a16="http://schemas.microsoft.com/office/drawing/2014/main" id="{7AF2BCC9-0FDF-4908-8776-7677F0E7AE8E}"/>
              </a:ext>
            </a:extLst>
          </p:cNvPr>
          <p:cNvSpPr txBox="1"/>
          <p:nvPr/>
        </p:nvSpPr>
        <p:spPr>
          <a:xfrm>
            <a:off x="9340140" y="4674305"/>
            <a:ext cx="807913" cy="200055"/>
          </a:xfrm>
          <a:prstGeom prst="rect">
            <a:avLst/>
          </a:prstGeom>
          <a:noFill/>
        </p:spPr>
        <p:txBody>
          <a:bodyPr wrap="none" lIns="0" tIns="0" rIns="0" bIns="0" rtlCol="0">
            <a:spAutoFit/>
          </a:bodyPr>
          <a:lstStyle/>
          <a:p>
            <a:r>
              <a:rPr lang="en-US" sz="1300" dirty="0"/>
              <a:t>unit testing</a:t>
            </a:r>
          </a:p>
        </p:txBody>
      </p:sp>
      <p:sp>
        <p:nvSpPr>
          <p:cNvPr id="11" name="TextBox 10">
            <a:extLst>
              <a:ext uri="{FF2B5EF4-FFF2-40B4-BE49-F238E27FC236}">
                <a16:creationId xmlns:a16="http://schemas.microsoft.com/office/drawing/2014/main" id="{49C8262D-0C31-4691-BA6E-2A04D055A5F9}"/>
              </a:ext>
            </a:extLst>
          </p:cNvPr>
          <p:cNvSpPr txBox="1"/>
          <p:nvPr/>
        </p:nvSpPr>
        <p:spPr>
          <a:xfrm>
            <a:off x="9340140" y="4484410"/>
            <a:ext cx="1030731" cy="200055"/>
          </a:xfrm>
          <a:prstGeom prst="rect">
            <a:avLst/>
          </a:prstGeom>
          <a:noFill/>
        </p:spPr>
        <p:txBody>
          <a:bodyPr wrap="none" lIns="0" tIns="0" rIns="0" bIns="0" rtlCol="0">
            <a:spAutoFit/>
          </a:bodyPr>
          <a:lstStyle/>
          <a:p>
            <a:r>
              <a:rPr lang="en-US" sz="1300" dirty="0"/>
              <a:t>software build</a:t>
            </a:r>
          </a:p>
        </p:txBody>
      </p:sp>
      <p:sp>
        <p:nvSpPr>
          <p:cNvPr id="12" name="TextBox 11">
            <a:extLst>
              <a:ext uri="{FF2B5EF4-FFF2-40B4-BE49-F238E27FC236}">
                <a16:creationId xmlns:a16="http://schemas.microsoft.com/office/drawing/2014/main" id="{A8129569-B1D3-496F-818F-77F2801ED3D6}"/>
              </a:ext>
            </a:extLst>
          </p:cNvPr>
          <p:cNvSpPr txBox="1"/>
          <p:nvPr/>
        </p:nvSpPr>
        <p:spPr>
          <a:xfrm>
            <a:off x="9340140" y="4684465"/>
            <a:ext cx="1410643" cy="200055"/>
          </a:xfrm>
          <a:prstGeom prst="rect">
            <a:avLst/>
          </a:prstGeom>
          <a:noFill/>
        </p:spPr>
        <p:txBody>
          <a:bodyPr wrap="none" lIns="0" tIns="0" rIns="0" bIns="0" rtlCol="0">
            <a:spAutoFit/>
          </a:bodyPr>
          <a:lstStyle/>
          <a:p>
            <a:r>
              <a:rPr lang="en-US" sz="1300" dirty="0"/>
              <a:t>code analysis (QA)</a:t>
            </a:r>
          </a:p>
        </p:txBody>
      </p:sp>
      <p:sp>
        <p:nvSpPr>
          <p:cNvPr id="13" name="TextBox 12">
            <a:extLst>
              <a:ext uri="{FF2B5EF4-FFF2-40B4-BE49-F238E27FC236}">
                <a16:creationId xmlns:a16="http://schemas.microsoft.com/office/drawing/2014/main" id="{671A4F43-D3FB-42CE-ACCA-EA825A2670BF}"/>
              </a:ext>
            </a:extLst>
          </p:cNvPr>
          <p:cNvSpPr txBox="1"/>
          <p:nvPr/>
        </p:nvSpPr>
        <p:spPr>
          <a:xfrm>
            <a:off x="9340140" y="4418957"/>
            <a:ext cx="1280800" cy="200055"/>
          </a:xfrm>
          <a:prstGeom prst="rect">
            <a:avLst/>
          </a:prstGeom>
          <a:noFill/>
        </p:spPr>
        <p:txBody>
          <a:bodyPr wrap="none" lIns="0" tIns="0" rIns="0" bIns="0" rtlCol="0">
            <a:spAutoFit/>
          </a:bodyPr>
          <a:lstStyle/>
          <a:p>
            <a:r>
              <a:rPr lang="en-US" sz="1300" dirty="0"/>
              <a:t>vulnerability scan</a:t>
            </a:r>
          </a:p>
        </p:txBody>
      </p:sp>
      <p:sp>
        <p:nvSpPr>
          <p:cNvPr id="14" name="TextBox 13">
            <a:extLst>
              <a:ext uri="{FF2B5EF4-FFF2-40B4-BE49-F238E27FC236}">
                <a16:creationId xmlns:a16="http://schemas.microsoft.com/office/drawing/2014/main" id="{6C5A8281-1EDF-4928-852D-F81F15958F4B}"/>
              </a:ext>
            </a:extLst>
          </p:cNvPr>
          <p:cNvSpPr txBox="1"/>
          <p:nvPr/>
        </p:nvSpPr>
        <p:spPr>
          <a:xfrm>
            <a:off x="9340140" y="4714414"/>
            <a:ext cx="937757" cy="200055"/>
          </a:xfrm>
          <a:prstGeom prst="rect">
            <a:avLst/>
          </a:prstGeom>
          <a:noFill/>
        </p:spPr>
        <p:txBody>
          <a:bodyPr wrap="none" lIns="0" tIns="0" rIns="0" bIns="0" rtlCol="0">
            <a:spAutoFit/>
          </a:bodyPr>
          <a:lstStyle/>
          <a:p>
            <a:r>
              <a:rPr lang="en-US" sz="1300" dirty="0"/>
              <a:t>health check</a:t>
            </a:r>
          </a:p>
        </p:txBody>
      </p:sp>
      <p:sp>
        <p:nvSpPr>
          <p:cNvPr id="15" name="TextBox 14">
            <a:extLst>
              <a:ext uri="{FF2B5EF4-FFF2-40B4-BE49-F238E27FC236}">
                <a16:creationId xmlns:a16="http://schemas.microsoft.com/office/drawing/2014/main" id="{53F9E125-0322-4230-B061-0AB1E42960A1}"/>
              </a:ext>
            </a:extLst>
          </p:cNvPr>
          <p:cNvSpPr txBox="1"/>
          <p:nvPr/>
        </p:nvSpPr>
        <p:spPr>
          <a:xfrm>
            <a:off x="9340140" y="4484409"/>
            <a:ext cx="1328890" cy="200055"/>
          </a:xfrm>
          <a:prstGeom prst="rect">
            <a:avLst/>
          </a:prstGeom>
          <a:noFill/>
        </p:spPr>
        <p:txBody>
          <a:bodyPr wrap="none" lIns="0" tIns="0" rIns="0" bIns="0" rtlCol="0">
            <a:spAutoFit/>
          </a:bodyPr>
          <a:lstStyle/>
          <a:p>
            <a:r>
              <a:rPr lang="en-US" sz="1300" dirty="0"/>
              <a:t>end to end testing</a:t>
            </a:r>
          </a:p>
        </p:txBody>
      </p:sp>
      <p:sp>
        <p:nvSpPr>
          <p:cNvPr id="16" name="TextBox 15">
            <a:extLst>
              <a:ext uri="{FF2B5EF4-FFF2-40B4-BE49-F238E27FC236}">
                <a16:creationId xmlns:a16="http://schemas.microsoft.com/office/drawing/2014/main" id="{FBA82DD4-780A-4CD9-854A-6B4E369EA467}"/>
              </a:ext>
            </a:extLst>
          </p:cNvPr>
          <p:cNvSpPr txBox="1"/>
          <p:nvPr/>
        </p:nvSpPr>
        <p:spPr>
          <a:xfrm>
            <a:off x="9340140" y="4767846"/>
            <a:ext cx="1319272" cy="200055"/>
          </a:xfrm>
          <a:prstGeom prst="rect">
            <a:avLst/>
          </a:prstGeom>
          <a:noFill/>
        </p:spPr>
        <p:txBody>
          <a:bodyPr wrap="none" lIns="0" tIns="0" rIns="0" bIns="0" rtlCol="0">
            <a:spAutoFit/>
          </a:bodyPr>
          <a:lstStyle/>
          <a:p>
            <a:r>
              <a:rPr lang="en-US" sz="1300" dirty="0"/>
              <a:t>regression testing</a:t>
            </a:r>
          </a:p>
        </p:txBody>
      </p:sp>
      <p:sp>
        <p:nvSpPr>
          <p:cNvPr id="17" name="TextBox 16">
            <a:extLst>
              <a:ext uri="{FF2B5EF4-FFF2-40B4-BE49-F238E27FC236}">
                <a16:creationId xmlns:a16="http://schemas.microsoft.com/office/drawing/2014/main" id="{5792025E-AA77-4AA2-A558-1879AAD42A0F}"/>
              </a:ext>
            </a:extLst>
          </p:cNvPr>
          <p:cNvSpPr txBox="1"/>
          <p:nvPr/>
        </p:nvSpPr>
        <p:spPr>
          <a:xfrm>
            <a:off x="9340140" y="4462003"/>
            <a:ext cx="864019" cy="200055"/>
          </a:xfrm>
          <a:prstGeom prst="rect">
            <a:avLst/>
          </a:prstGeom>
          <a:noFill/>
        </p:spPr>
        <p:txBody>
          <a:bodyPr wrap="none" lIns="0" tIns="0" rIns="0" bIns="0" rtlCol="0">
            <a:spAutoFit/>
          </a:bodyPr>
          <a:lstStyle/>
          <a:p>
            <a:r>
              <a:rPr lang="en-US" sz="1300" dirty="0"/>
              <a:t>deployment</a:t>
            </a:r>
          </a:p>
        </p:txBody>
      </p:sp>
      <p:sp>
        <p:nvSpPr>
          <p:cNvPr id="18" name="TextBox 17">
            <a:extLst>
              <a:ext uri="{FF2B5EF4-FFF2-40B4-BE49-F238E27FC236}">
                <a16:creationId xmlns:a16="http://schemas.microsoft.com/office/drawing/2014/main" id="{A996647D-9E26-473A-AE32-E45032576C92}"/>
              </a:ext>
            </a:extLst>
          </p:cNvPr>
          <p:cNvSpPr txBox="1"/>
          <p:nvPr/>
        </p:nvSpPr>
        <p:spPr>
          <a:xfrm>
            <a:off x="9340140" y="4714414"/>
            <a:ext cx="3076163" cy="200055"/>
          </a:xfrm>
          <a:prstGeom prst="rect">
            <a:avLst/>
          </a:prstGeom>
          <a:noFill/>
        </p:spPr>
        <p:txBody>
          <a:bodyPr wrap="none" lIns="0" tIns="0" rIns="0" bIns="0" rtlCol="0">
            <a:spAutoFit/>
          </a:bodyPr>
          <a:lstStyle/>
          <a:p>
            <a:r>
              <a:rPr lang="en-US" sz="1300" dirty="0"/>
              <a:t>provisioning of platform and infrastructure</a:t>
            </a:r>
          </a:p>
        </p:txBody>
      </p:sp>
      <p:sp>
        <p:nvSpPr>
          <p:cNvPr id="19" name="TextBox 18">
            <a:extLst>
              <a:ext uri="{FF2B5EF4-FFF2-40B4-BE49-F238E27FC236}">
                <a16:creationId xmlns:a16="http://schemas.microsoft.com/office/drawing/2014/main" id="{EBC07376-5C18-4073-89DC-DF1AA78FB12B}"/>
              </a:ext>
            </a:extLst>
          </p:cNvPr>
          <p:cNvSpPr txBox="1"/>
          <p:nvPr/>
        </p:nvSpPr>
        <p:spPr>
          <a:xfrm>
            <a:off x="9340140" y="4518984"/>
            <a:ext cx="1402628" cy="200055"/>
          </a:xfrm>
          <a:prstGeom prst="rect">
            <a:avLst/>
          </a:prstGeom>
          <a:noFill/>
        </p:spPr>
        <p:txBody>
          <a:bodyPr wrap="none" lIns="0" tIns="0" rIns="0" bIns="0" rtlCol="0">
            <a:spAutoFit/>
          </a:bodyPr>
          <a:lstStyle/>
          <a:p>
            <a:r>
              <a:rPr lang="en-US" sz="1300" dirty="0"/>
              <a:t>technical upgrades</a:t>
            </a:r>
          </a:p>
        </p:txBody>
      </p:sp>
      <p:sp>
        <p:nvSpPr>
          <p:cNvPr id="3" name="Slide Number Placeholder 2">
            <a:extLst>
              <a:ext uri="{FF2B5EF4-FFF2-40B4-BE49-F238E27FC236}">
                <a16:creationId xmlns:a16="http://schemas.microsoft.com/office/drawing/2014/main" id="{B9C66267-DCE1-4AD7-9A07-7EF40F62B2A3}"/>
              </a:ext>
            </a:extLst>
          </p:cNvPr>
          <p:cNvSpPr>
            <a:spLocks noGrp="1"/>
          </p:cNvSpPr>
          <p:nvPr>
            <p:ph type="sldNum" sz="quarter" idx="12"/>
          </p:nvPr>
        </p:nvSpPr>
        <p:spPr/>
        <p:txBody>
          <a:bodyPr/>
          <a:lstStyle/>
          <a:p>
            <a:fld id="{14F1411D-0280-154F-AEAC-4C20B7AA46B2}" type="slidenum">
              <a:rPr lang="nl-NL" smtClean="0"/>
              <a:t>68</a:t>
            </a:fld>
            <a:endParaRPr lang="nl-NL"/>
          </a:p>
        </p:txBody>
      </p:sp>
    </p:spTree>
    <p:extLst>
      <p:ext uri="{BB962C8B-B14F-4D97-AF65-F5344CB8AC3E}">
        <p14:creationId xmlns:p14="http://schemas.microsoft.com/office/powerpoint/2010/main" val="7749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73">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73">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73">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7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73">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73">
                                            <p:txEl>
                                              <p:pRg st="6" end="6"/>
                                            </p:txEl>
                                          </p:spTgt>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73">
                                            <p:txEl>
                                              <p:pRg st="7" end="7"/>
                                            </p:txEl>
                                          </p:spTgt>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grpId="0" nodeType="afterEffect">
                                  <p:stCondLst>
                                    <p:cond delay="250"/>
                                  </p:stCondLst>
                                  <p:childTnLst>
                                    <p:set>
                                      <p:cBhvr>
                                        <p:cTn id="30" dur="1" fill="hold">
                                          <p:stCondLst>
                                            <p:cond delay="0"/>
                                          </p:stCondLst>
                                        </p:cTn>
                                        <p:tgtEl>
                                          <p:spTgt spid="73">
                                            <p:txEl>
                                              <p:pRg st="8" end="8"/>
                                            </p:txEl>
                                          </p:spTgt>
                                        </p:tgtEl>
                                        <p:attrNameLst>
                                          <p:attrName>style.visibility</p:attrName>
                                        </p:attrNameLst>
                                      </p:cBhvr>
                                      <p:to>
                                        <p:strVal val="visible"/>
                                      </p:to>
                                    </p:set>
                                  </p:childTnLst>
                                </p:cTn>
                              </p:par>
                              <p:par>
                                <p:cTn id="31" presetID="35" presetClass="path" presetSubtype="0" accel="50000" decel="50000" fill="hold" grpId="0" nodeType="withEffect">
                                  <p:stCondLst>
                                    <p:cond delay="0"/>
                                  </p:stCondLst>
                                  <p:childTnLst>
                                    <p:animMotion origin="layout" path="M 5E-6 3.58025E-6 L -1.12969 -0.01574 " pathEditMode="relative" rAng="0" ptsTypes="AA">
                                      <p:cBhvr>
                                        <p:cTn id="32" dur="7500" fill="hold"/>
                                        <p:tgtEl>
                                          <p:spTgt spid="7"/>
                                        </p:tgtEl>
                                        <p:attrNameLst>
                                          <p:attrName>ppt_x</p:attrName>
                                          <p:attrName>ppt_y</p:attrName>
                                        </p:attrNameLst>
                                      </p:cBhvr>
                                      <p:rCtr x="-56493" y="-802"/>
                                    </p:animMotion>
                                  </p:childTnLst>
                                </p:cTn>
                              </p:par>
                              <p:par>
                                <p:cTn id="33" presetID="35" presetClass="path" presetSubtype="0" accel="50000" decel="50000" fill="hold" grpId="0" nodeType="withEffect">
                                  <p:stCondLst>
                                    <p:cond delay="500"/>
                                  </p:stCondLst>
                                  <p:childTnLst>
                                    <p:animMotion origin="layout" path="M 2.22222E-6 1.97531E-6 L -1.18299 -0.01266 " pathEditMode="relative" rAng="0" ptsTypes="AA">
                                      <p:cBhvr>
                                        <p:cTn id="34" dur="7500" fill="hold"/>
                                        <p:tgtEl>
                                          <p:spTgt spid="11"/>
                                        </p:tgtEl>
                                        <p:attrNameLst>
                                          <p:attrName>ppt_x</p:attrName>
                                          <p:attrName>ppt_y</p:attrName>
                                        </p:attrNameLst>
                                      </p:cBhvr>
                                      <p:rCtr x="-59149" y="-648"/>
                                    </p:animMotion>
                                  </p:childTnLst>
                                </p:cTn>
                              </p:par>
                              <p:par>
                                <p:cTn id="35" presetID="35" presetClass="path" presetSubtype="0" accel="50000" decel="50000" fill="hold" grpId="0" nodeType="withEffect">
                                  <p:stCondLst>
                                    <p:cond delay="1750"/>
                                  </p:stCondLst>
                                  <p:childTnLst>
                                    <p:animMotion origin="layout" path="M -1.11111E-6 3.08642E-6 L -1.28316 0.00833 " pathEditMode="relative" rAng="0" ptsTypes="AA">
                                      <p:cBhvr>
                                        <p:cTn id="36" dur="7500" fill="hold"/>
                                        <p:tgtEl>
                                          <p:spTgt spid="12"/>
                                        </p:tgtEl>
                                        <p:attrNameLst>
                                          <p:attrName>ppt_x</p:attrName>
                                          <p:attrName>ppt_y</p:attrName>
                                        </p:attrNameLst>
                                      </p:cBhvr>
                                      <p:rCtr x="-64167" y="401"/>
                                    </p:animMotion>
                                  </p:childTnLst>
                                </p:cTn>
                              </p:par>
                              <p:par>
                                <p:cTn id="37" presetID="35" presetClass="path" presetSubtype="0" accel="50000" decel="50000" fill="hold" grpId="0" nodeType="withEffect">
                                  <p:stCondLst>
                                    <p:cond delay="3250"/>
                                  </p:stCondLst>
                                  <p:childTnLst>
                                    <p:animMotion origin="layout" path="M -3.05556E-6 -3.7037E-6 L -1.22448 0.03797 " pathEditMode="relative" rAng="0" ptsTypes="AA">
                                      <p:cBhvr>
                                        <p:cTn id="38" dur="7500" fill="hold"/>
                                        <p:tgtEl>
                                          <p:spTgt spid="13"/>
                                        </p:tgtEl>
                                        <p:attrNameLst>
                                          <p:attrName>ppt_x</p:attrName>
                                          <p:attrName>ppt_y</p:attrName>
                                        </p:attrNameLst>
                                      </p:cBhvr>
                                      <p:rCtr x="-61233" y="1883"/>
                                    </p:animMotion>
                                  </p:childTnLst>
                                </p:cTn>
                              </p:par>
                              <p:par>
                                <p:cTn id="39" presetID="35" presetClass="path" presetSubtype="0" accel="50000" decel="50000" fill="hold" grpId="0" nodeType="withEffect">
                                  <p:stCondLst>
                                    <p:cond delay="4400"/>
                                  </p:stCondLst>
                                  <p:childTnLst>
                                    <p:animMotion origin="layout" path="M -3.05556E-6 -1.11111E-6 L -1.175 0.01729 " pathEditMode="relative" rAng="0" ptsTypes="AA">
                                      <p:cBhvr>
                                        <p:cTn id="40" dur="7500" fill="hold"/>
                                        <p:tgtEl>
                                          <p:spTgt spid="14"/>
                                        </p:tgtEl>
                                        <p:attrNameLst>
                                          <p:attrName>ppt_x</p:attrName>
                                          <p:attrName>ppt_y</p:attrName>
                                        </p:attrNameLst>
                                      </p:cBhvr>
                                      <p:rCtr x="-58750" y="864"/>
                                    </p:animMotion>
                                  </p:childTnLst>
                                </p:cTn>
                              </p:par>
                              <p:par>
                                <p:cTn id="41" presetID="35" presetClass="path" presetSubtype="0" accel="50000" decel="50000" fill="hold" grpId="0" nodeType="withEffect">
                                  <p:stCondLst>
                                    <p:cond delay="5700"/>
                                  </p:stCondLst>
                                  <p:childTnLst>
                                    <p:animMotion origin="layout" path="M 2.77778E-6 1.97531E-6 L -1.26598 0.02994 " pathEditMode="relative" rAng="0" ptsTypes="AA">
                                      <p:cBhvr>
                                        <p:cTn id="42" dur="7500" fill="hold"/>
                                        <p:tgtEl>
                                          <p:spTgt spid="15"/>
                                        </p:tgtEl>
                                        <p:attrNameLst>
                                          <p:attrName>ppt_x</p:attrName>
                                          <p:attrName>ppt_y</p:attrName>
                                        </p:attrNameLst>
                                      </p:cBhvr>
                                      <p:rCtr x="-63299" y="1481"/>
                                    </p:animMotion>
                                  </p:childTnLst>
                                </p:cTn>
                              </p:par>
                              <p:par>
                                <p:cTn id="43" presetID="35" presetClass="path" presetSubtype="0" accel="50000" decel="50000" fill="hold" grpId="0" nodeType="withEffect">
                                  <p:stCondLst>
                                    <p:cond delay="6800"/>
                                  </p:stCondLst>
                                  <p:childTnLst>
                                    <p:animMotion origin="layout" path="M 3.61111E-6 3.7037E-6 L -1.20608 0.00123 " pathEditMode="relative" rAng="0" ptsTypes="AA">
                                      <p:cBhvr>
                                        <p:cTn id="44" dur="7500" fill="hold"/>
                                        <p:tgtEl>
                                          <p:spTgt spid="16"/>
                                        </p:tgtEl>
                                        <p:attrNameLst>
                                          <p:attrName>ppt_x</p:attrName>
                                          <p:attrName>ppt_y</p:attrName>
                                        </p:attrNameLst>
                                      </p:cBhvr>
                                      <p:rCtr x="-60312" y="62"/>
                                    </p:animMotion>
                                  </p:childTnLst>
                                </p:cTn>
                              </p:par>
                              <p:par>
                                <p:cTn id="45" presetID="35" presetClass="path" presetSubtype="0" accel="50000" decel="50000" fill="hold" grpId="0" nodeType="withEffect">
                                  <p:stCondLst>
                                    <p:cond delay="7800"/>
                                  </p:stCondLst>
                                  <p:childTnLst>
                                    <p:animMotion origin="layout" path="M 0 2.96296E-6 L -1.2684 -0.00834 " pathEditMode="relative" rAng="0" ptsTypes="AA">
                                      <p:cBhvr>
                                        <p:cTn id="46" dur="7500" fill="hold"/>
                                        <p:tgtEl>
                                          <p:spTgt spid="17"/>
                                        </p:tgtEl>
                                        <p:attrNameLst>
                                          <p:attrName>ppt_x</p:attrName>
                                          <p:attrName>ppt_y</p:attrName>
                                        </p:attrNameLst>
                                      </p:cBhvr>
                                      <p:rCtr x="-63420" y="-432"/>
                                    </p:animMotion>
                                  </p:childTnLst>
                                </p:cTn>
                              </p:par>
                              <p:par>
                                <p:cTn id="47" presetID="35" presetClass="path" presetSubtype="0" accel="50000" decel="50000" fill="hold" grpId="0" nodeType="withEffect">
                                  <p:stCondLst>
                                    <p:cond delay="9000"/>
                                  </p:stCondLst>
                                  <p:childTnLst>
                                    <p:animMotion origin="layout" path="M -3.33333E-6 -1.11111E-6 L -1.31527 -0.00926 " pathEditMode="relative" rAng="0" ptsTypes="AA">
                                      <p:cBhvr>
                                        <p:cTn id="48" dur="7500" fill="hold"/>
                                        <p:tgtEl>
                                          <p:spTgt spid="18"/>
                                        </p:tgtEl>
                                        <p:attrNameLst>
                                          <p:attrName>ppt_x</p:attrName>
                                          <p:attrName>ppt_y</p:attrName>
                                        </p:attrNameLst>
                                      </p:cBhvr>
                                      <p:rCtr x="-65764" y="-463"/>
                                    </p:animMotion>
                                  </p:childTnLst>
                                </p:cTn>
                              </p:par>
                              <p:par>
                                <p:cTn id="49" presetID="35" presetClass="path" presetSubtype="0" accel="50000" decel="50000" fill="hold" grpId="0" nodeType="withEffect">
                                  <p:stCondLst>
                                    <p:cond delay="11000"/>
                                  </p:stCondLst>
                                  <p:childTnLst>
                                    <p:animMotion origin="layout" path="M -2.77778E-7 1.85185E-6 L -1.23403 0.00926 " pathEditMode="relative" rAng="0" ptsTypes="AA">
                                      <p:cBhvr>
                                        <p:cTn id="50" dur="7500" fill="hold"/>
                                        <p:tgtEl>
                                          <p:spTgt spid="19"/>
                                        </p:tgtEl>
                                        <p:attrNameLst>
                                          <p:attrName>ppt_x</p:attrName>
                                          <p:attrName>ppt_y</p:attrName>
                                        </p:attrNameLst>
                                      </p:cBhvr>
                                      <p:rCtr x="-61701"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P spid="7" grpId="0"/>
      <p:bldP spid="11" grpId="0"/>
      <p:bldP spid="12" grpId="0"/>
      <p:bldP spid="13" grpId="0"/>
      <p:bldP spid="14" grpId="0"/>
      <p:bldP spid="15" grpId="0"/>
      <p:bldP spid="16" grpId="0"/>
      <p:bldP spid="17" grpId="0"/>
      <p:bldP spid="18" grpId="0"/>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BBA0D4-83B6-4DC7-B86D-89D60F943F06}"/>
              </a:ext>
            </a:extLst>
          </p:cNvPr>
          <p:cNvSpPr>
            <a:spLocks noGrp="1"/>
          </p:cNvSpPr>
          <p:nvPr>
            <p:ph type="title"/>
          </p:nvPr>
        </p:nvSpPr>
        <p:spPr>
          <a:xfrm>
            <a:off x="720000" y="288000"/>
            <a:ext cx="6623999" cy="503999"/>
          </a:xfrm>
        </p:spPr>
        <p:txBody>
          <a:bodyPr anchor="ctr">
            <a:normAutofit/>
          </a:bodyPr>
          <a:lstStyle/>
          <a:p>
            <a:r>
              <a:rPr lang="en-US" dirty="0"/>
              <a:t>Platform and Infra = Code</a:t>
            </a:r>
          </a:p>
        </p:txBody>
      </p:sp>
      <p:sp>
        <p:nvSpPr>
          <p:cNvPr id="8" name="Content Placeholder 7">
            <a:extLst>
              <a:ext uri="{FF2B5EF4-FFF2-40B4-BE49-F238E27FC236}">
                <a16:creationId xmlns:a16="http://schemas.microsoft.com/office/drawing/2014/main" id="{B62530FF-52B5-437C-B7D2-92A58EB7E4D1}"/>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dirty="0"/>
              <a:t>Software Engineering practices apply to definitions of Platform and Infrastructure resources</a:t>
            </a:r>
          </a:p>
          <a:p>
            <a:pPr lvl="1">
              <a:lnSpc>
                <a:spcPct val="110000"/>
              </a:lnSpc>
              <a:spcAft>
                <a:spcPts val="600"/>
              </a:spcAft>
            </a:pPr>
            <a:r>
              <a:rPr lang="en-US" dirty="0"/>
              <a:t>Agile team development process</a:t>
            </a:r>
          </a:p>
          <a:p>
            <a:pPr lvl="1">
              <a:lnSpc>
                <a:spcPct val="110000"/>
              </a:lnSpc>
              <a:spcAft>
                <a:spcPts val="600"/>
              </a:spcAft>
            </a:pPr>
            <a:r>
              <a:rPr lang="en-US" dirty="0"/>
              <a:t>Source Code Control and Versioning</a:t>
            </a:r>
          </a:p>
          <a:p>
            <a:pPr lvl="1">
              <a:lnSpc>
                <a:spcPct val="110000"/>
              </a:lnSpc>
              <a:spcAft>
                <a:spcPts val="600"/>
              </a:spcAft>
            </a:pPr>
            <a:r>
              <a:rPr lang="en-US" dirty="0"/>
              <a:t>Testing</a:t>
            </a:r>
          </a:p>
          <a:p>
            <a:pPr lvl="1">
              <a:lnSpc>
                <a:spcPct val="110000"/>
              </a:lnSpc>
              <a:spcAft>
                <a:spcPts val="600"/>
              </a:spcAft>
            </a:pPr>
            <a:r>
              <a:rPr lang="en-US" dirty="0"/>
              <a:t>Code QA &amp; Peer Review</a:t>
            </a:r>
          </a:p>
          <a:p>
            <a:pPr lvl="1">
              <a:lnSpc>
                <a:spcPct val="110000"/>
              </a:lnSpc>
              <a:spcAft>
                <a:spcPts val="600"/>
              </a:spcAft>
            </a:pPr>
            <a:r>
              <a:rPr lang="en-US" dirty="0"/>
              <a:t>Automation</a:t>
            </a:r>
          </a:p>
          <a:p>
            <a:pPr lvl="1">
              <a:lnSpc>
                <a:spcPct val="110000"/>
              </a:lnSpc>
              <a:spcAft>
                <a:spcPts val="600"/>
              </a:spcAft>
            </a:pPr>
            <a:endParaRPr lang="en-US" dirty="0"/>
          </a:p>
          <a:p>
            <a:pPr>
              <a:lnSpc>
                <a:spcPct val="110000"/>
              </a:lnSpc>
              <a:spcAft>
                <a:spcPts val="600"/>
              </a:spcAft>
            </a:pPr>
            <a:r>
              <a:rPr lang="en-US" dirty="0"/>
              <a:t>Platform &amp; Infra engineer are</a:t>
            </a:r>
            <a:br>
              <a:rPr lang="en-US" dirty="0"/>
            </a:br>
            <a:r>
              <a:rPr lang="en-US" i="1" dirty="0"/>
              <a:t>software developers</a:t>
            </a:r>
            <a:r>
              <a:rPr lang="en-US" dirty="0"/>
              <a:t> too</a:t>
            </a:r>
          </a:p>
        </p:txBody>
      </p:sp>
      <p:sp>
        <p:nvSpPr>
          <p:cNvPr id="4" name="Footer Placeholder 3">
            <a:extLst>
              <a:ext uri="{FF2B5EF4-FFF2-40B4-BE49-F238E27FC236}">
                <a16:creationId xmlns:a16="http://schemas.microsoft.com/office/drawing/2014/main" id="{6C4CA82E-0DF2-4F6D-8F14-0ACFB0206A55}"/>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10" name="Picture 9">
            <a:extLst>
              <a:ext uri="{FF2B5EF4-FFF2-40B4-BE49-F238E27FC236}">
                <a16:creationId xmlns:a16="http://schemas.microsoft.com/office/drawing/2014/main" id="{4BCC038D-7435-4B7A-95D5-7079586EBA0C}"/>
              </a:ext>
            </a:extLst>
          </p:cNvPr>
          <p:cNvPicPr>
            <a:picLocks noChangeAspect="1"/>
          </p:cNvPicPr>
          <p:nvPr/>
        </p:nvPicPr>
        <p:blipFill>
          <a:blip r:embed="rId2"/>
          <a:stretch>
            <a:fillRect/>
          </a:stretch>
        </p:blipFill>
        <p:spPr>
          <a:xfrm>
            <a:off x="4644000" y="1479376"/>
            <a:ext cx="4500000" cy="2171250"/>
          </a:xfrm>
          <a:prstGeom prst="rect">
            <a:avLst/>
          </a:prstGeom>
          <a:noFill/>
        </p:spPr>
      </p:pic>
      <p:sp>
        <p:nvSpPr>
          <p:cNvPr id="2" name="Slide Number Placeholder 1">
            <a:extLst>
              <a:ext uri="{FF2B5EF4-FFF2-40B4-BE49-F238E27FC236}">
                <a16:creationId xmlns:a16="http://schemas.microsoft.com/office/drawing/2014/main" id="{65C78286-9075-466D-A462-22C3C59490C6}"/>
              </a:ext>
            </a:extLst>
          </p:cNvPr>
          <p:cNvSpPr>
            <a:spLocks noGrp="1"/>
          </p:cNvSpPr>
          <p:nvPr>
            <p:ph type="sldNum" sz="quarter" idx="12"/>
          </p:nvPr>
        </p:nvSpPr>
        <p:spPr/>
        <p:txBody>
          <a:bodyPr/>
          <a:lstStyle/>
          <a:p>
            <a:fld id="{14F1411D-0280-154F-AEAC-4C20B7AA46B2}" type="slidenum">
              <a:rPr lang="nl-NL" smtClean="0"/>
              <a:t>69</a:t>
            </a:fld>
            <a:endParaRPr lang="nl-NL"/>
          </a:p>
        </p:txBody>
      </p:sp>
    </p:spTree>
    <p:extLst>
      <p:ext uri="{BB962C8B-B14F-4D97-AF65-F5344CB8AC3E}">
        <p14:creationId xmlns:p14="http://schemas.microsoft.com/office/powerpoint/2010/main" val="3672810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CD96-F194-46F7-8DAB-E96AA3605CAE}"/>
              </a:ext>
            </a:extLst>
          </p:cNvPr>
          <p:cNvSpPr>
            <a:spLocks noGrp="1"/>
          </p:cNvSpPr>
          <p:nvPr>
            <p:ph type="title"/>
          </p:nvPr>
        </p:nvSpPr>
        <p:spPr/>
        <p:txBody>
          <a:bodyPr/>
          <a:lstStyle/>
          <a:p>
            <a:r>
              <a:rPr lang="en-US" dirty="0"/>
              <a:t>Passage of Time</a:t>
            </a:r>
          </a:p>
        </p:txBody>
      </p:sp>
      <p:sp>
        <p:nvSpPr>
          <p:cNvPr id="4" name="Footer Placeholder 3">
            <a:extLst>
              <a:ext uri="{FF2B5EF4-FFF2-40B4-BE49-F238E27FC236}">
                <a16:creationId xmlns:a16="http://schemas.microsoft.com/office/drawing/2014/main" id="{A5B533C8-7B3E-4B23-AE73-4DFF9E3A4F65}"/>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Graphic 5" descr="Factory">
            <a:extLst>
              <a:ext uri="{FF2B5EF4-FFF2-40B4-BE49-F238E27FC236}">
                <a16:creationId xmlns:a16="http://schemas.microsoft.com/office/drawing/2014/main" id="{585903DF-F0A6-4955-92CE-CC5D53E8C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513" y="1268497"/>
            <a:ext cx="2606505" cy="2606505"/>
          </a:xfrm>
          <a:prstGeom prst="rect">
            <a:avLst/>
          </a:prstGeom>
        </p:spPr>
      </p:pic>
      <p:sp>
        <p:nvSpPr>
          <p:cNvPr id="7" name="TextBox 6">
            <a:extLst>
              <a:ext uri="{FF2B5EF4-FFF2-40B4-BE49-F238E27FC236}">
                <a16:creationId xmlns:a16="http://schemas.microsoft.com/office/drawing/2014/main" id="{6C1552C2-C18A-4787-89FF-970FF5CFFF1B}"/>
              </a:ext>
            </a:extLst>
          </p:cNvPr>
          <p:cNvSpPr txBox="1"/>
          <p:nvPr/>
        </p:nvSpPr>
        <p:spPr>
          <a:xfrm>
            <a:off x="409397" y="1516389"/>
            <a:ext cx="290464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competitive advantage</a:t>
            </a:r>
          </a:p>
        </p:txBody>
      </p:sp>
      <p:sp>
        <p:nvSpPr>
          <p:cNvPr id="8" name="TextBox 7">
            <a:extLst>
              <a:ext uri="{FF2B5EF4-FFF2-40B4-BE49-F238E27FC236}">
                <a16:creationId xmlns:a16="http://schemas.microsoft.com/office/drawing/2014/main" id="{E28EF691-4FA8-4E49-B951-B23199695DAC}"/>
              </a:ext>
            </a:extLst>
          </p:cNvPr>
          <p:cNvSpPr txBox="1"/>
          <p:nvPr/>
        </p:nvSpPr>
        <p:spPr>
          <a:xfrm>
            <a:off x="719999" y="3948111"/>
            <a:ext cx="3177152"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breakthrough innovation</a:t>
            </a:r>
          </a:p>
        </p:txBody>
      </p:sp>
      <p:sp>
        <p:nvSpPr>
          <p:cNvPr id="9" name="TextBox 8">
            <a:extLst>
              <a:ext uri="{FF2B5EF4-FFF2-40B4-BE49-F238E27FC236}">
                <a16:creationId xmlns:a16="http://schemas.microsoft.com/office/drawing/2014/main" id="{3332F40A-7E13-44A2-AB59-B6A97160E668}"/>
              </a:ext>
            </a:extLst>
          </p:cNvPr>
          <p:cNvSpPr txBox="1"/>
          <p:nvPr/>
        </p:nvSpPr>
        <p:spPr>
          <a:xfrm>
            <a:off x="7074774" y="1908390"/>
            <a:ext cx="1594988"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cutting edge</a:t>
            </a:r>
          </a:p>
        </p:txBody>
      </p:sp>
      <p:sp>
        <p:nvSpPr>
          <p:cNvPr id="10" name="TextBox 9">
            <a:extLst>
              <a:ext uri="{FF2B5EF4-FFF2-40B4-BE49-F238E27FC236}">
                <a16:creationId xmlns:a16="http://schemas.microsoft.com/office/drawing/2014/main" id="{2CF3447B-16F6-44CE-8F2E-64F157896B67}"/>
              </a:ext>
            </a:extLst>
          </p:cNvPr>
          <p:cNvSpPr txBox="1"/>
          <p:nvPr/>
        </p:nvSpPr>
        <p:spPr>
          <a:xfrm>
            <a:off x="4356765" y="1041248"/>
            <a:ext cx="200215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business critical</a:t>
            </a:r>
          </a:p>
        </p:txBody>
      </p:sp>
      <p:sp>
        <p:nvSpPr>
          <p:cNvPr id="11" name="TextBox 10">
            <a:extLst>
              <a:ext uri="{FF2B5EF4-FFF2-40B4-BE49-F238E27FC236}">
                <a16:creationId xmlns:a16="http://schemas.microsoft.com/office/drawing/2014/main" id="{75D37DF9-F4CD-4947-B8E4-BD12C283DAD0}"/>
              </a:ext>
            </a:extLst>
          </p:cNvPr>
          <p:cNvSpPr txBox="1"/>
          <p:nvPr/>
        </p:nvSpPr>
        <p:spPr>
          <a:xfrm>
            <a:off x="5660018" y="4255888"/>
            <a:ext cx="1718419"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high visibility</a:t>
            </a:r>
          </a:p>
        </p:txBody>
      </p:sp>
      <p:sp>
        <p:nvSpPr>
          <p:cNvPr id="12" name="TextBox 11">
            <a:extLst>
              <a:ext uri="{FF2B5EF4-FFF2-40B4-BE49-F238E27FC236}">
                <a16:creationId xmlns:a16="http://schemas.microsoft.com/office/drawing/2014/main" id="{83B6DCB3-21FD-45EB-A5CE-75CF8ED7D650}"/>
              </a:ext>
            </a:extLst>
          </p:cNvPr>
          <p:cNvSpPr txBox="1"/>
          <p:nvPr/>
        </p:nvSpPr>
        <p:spPr>
          <a:xfrm>
            <a:off x="6104957" y="3272056"/>
            <a:ext cx="2564805"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buzzing with energy</a:t>
            </a:r>
          </a:p>
        </p:txBody>
      </p:sp>
      <p:sp>
        <p:nvSpPr>
          <p:cNvPr id="13" name="TextBox 12">
            <a:extLst>
              <a:ext uri="{FF2B5EF4-FFF2-40B4-BE49-F238E27FC236}">
                <a16:creationId xmlns:a16="http://schemas.microsoft.com/office/drawing/2014/main" id="{152F2DAE-08DD-4B7F-8382-E84F363770DC}"/>
              </a:ext>
            </a:extLst>
          </p:cNvPr>
          <p:cNvSpPr txBox="1"/>
          <p:nvPr/>
        </p:nvSpPr>
        <p:spPr>
          <a:xfrm>
            <a:off x="488708" y="2678137"/>
            <a:ext cx="1771319"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sparkling new</a:t>
            </a:r>
          </a:p>
        </p:txBody>
      </p:sp>
      <p:sp>
        <p:nvSpPr>
          <p:cNvPr id="5" name="Slide Number Placeholder 4">
            <a:extLst>
              <a:ext uri="{FF2B5EF4-FFF2-40B4-BE49-F238E27FC236}">
                <a16:creationId xmlns:a16="http://schemas.microsoft.com/office/drawing/2014/main" id="{DB15D9AF-88E4-4CB0-9F77-8725A79F353D}"/>
              </a:ext>
            </a:extLst>
          </p:cNvPr>
          <p:cNvSpPr>
            <a:spLocks noGrp="1"/>
          </p:cNvSpPr>
          <p:nvPr>
            <p:ph type="sldNum" sz="quarter" idx="12"/>
          </p:nvPr>
        </p:nvSpPr>
        <p:spPr/>
        <p:txBody>
          <a:bodyPr/>
          <a:lstStyle/>
          <a:p>
            <a:fld id="{14F1411D-0280-154F-AEAC-4C20B7AA46B2}" type="slidenum">
              <a:rPr lang="nl-NL" smtClean="0"/>
              <a:t>7</a:t>
            </a:fld>
            <a:endParaRPr lang="nl-NL"/>
          </a:p>
        </p:txBody>
      </p:sp>
    </p:spTree>
    <p:extLst>
      <p:ext uri="{BB962C8B-B14F-4D97-AF65-F5344CB8AC3E}">
        <p14:creationId xmlns:p14="http://schemas.microsoft.com/office/powerpoint/2010/main" val="366491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304A-DE1A-4FCA-971F-3C7E483EC217}"/>
              </a:ext>
            </a:extLst>
          </p:cNvPr>
          <p:cNvSpPr>
            <a:spLocks noGrp="1"/>
          </p:cNvSpPr>
          <p:nvPr>
            <p:ph type="title"/>
          </p:nvPr>
        </p:nvSpPr>
        <p:spPr/>
        <p:txBody>
          <a:bodyPr/>
          <a:lstStyle/>
          <a:p>
            <a:r>
              <a:rPr lang="en-US" dirty="0"/>
              <a:t>Take, Act On and Manage Design Decisions</a:t>
            </a:r>
          </a:p>
        </p:txBody>
      </p:sp>
      <p:sp>
        <p:nvSpPr>
          <p:cNvPr id="7" name="Content Placeholder 6">
            <a:extLst>
              <a:ext uri="{FF2B5EF4-FFF2-40B4-BE49-F238E27FC236}">
                <a16:creationId xmlns:a16="http://schemas.microsoft.com/office/drawing/2014/main" id="{E2EFA131-FE55-4E32-81CD-50E5FF3515F8}"/>
              </a:ext>
            </a:extLst>
          </p:cNvPr>
          <p:cNvSpPr>
            <a:spLocks noGrp="1"/>
          </p:cNvSpPr>
          <p:nvPr>
            <p:ph idx="1"/>
          </p:nvPr>
        </p:nvSpPr>
        <p:spPr/>
        <p:txBody>
          <a:bodyPr/>
          <a:lstStyle/>
          <a:p>
            <a:r>
              <a:rPr lang="en-US" dirty="0"/>
              <a:t>Any decision that has impact on technology stack, </a:t>
            </a:r>
            <a:br>
              <a:rPr lang="en-US" dirty="0"/>
            </a:br>
            <a:r>
              <a:rPr lang="en-US" dirty="0"/>
              <a:t>team way of working, application wide requirements, toolset</a:t>
            </a:r>
          </a:p>
          <a:p>
            <a:r>
              <a:rPr lang="en-US" dirty="0"/>
              <a:t>Made, shared and recorded in a structured and explicit way</a:t>
            </a:r>
          </a:p>
          <a:p>
            <a:r>
              <a:rPr lang="en-US" dirty="0"/>
              <a:t>Record: What has been| is being | will be decided?</a:t>
            </a:r>
          </a:p>
          <a:p>
            <a:pPr lvl="1"/>
            <a:r>
              <a:rPr lang="nl-NL" sz="1400" dirty="0"/>
              <a:t>label &amp; </a:t>
            </a:r>
            <a:r>
              <a:rPr lang="nl-NL" sz="1400" dirty="0" err="1"/>
              <a:t>title</a:t>
            </a:r>
            <a:endParaRPr lang="nl-NL" sz="1400" dirty="0"/>
          </a:p>
          <a:p>
            <a:pPr lvl="1"/>
            <a:r>
              <a:rPr lang="nl-NL" sz="1400" dirty="0" err="1"/>
              <a:t>what</a:t>
            </a:r>
            <a:r>
              <a:rPr lang="nl-NL" sz="1400" dirty="0"/>
              <a:t>, </a:t>
            </a:r>
            <a:r>
              <a:rPr lang="nl-NL" sz="1400" dirty="0" err="1"/>
              <a:t>why</a:t>
            </a:r>
            <a:r>
              <a:rPr lang="nl-NL" sz="1400" dirty="0"/>
              <a:t> &amp; </a:t>
            </a:r>
            <a:r>
              <a:rPr lang="nl-NL" sz="1400" dirty="0" err="1"/>
              <a:t>when</a:t>
            </a:r>
            <a:endParaRPr lang="nl-NL" sz="1400" dirty="0"/>
          </a:p>
          <a:p>
            <a:pPr lvl="1"/>
            <a:r>
              <a:rPr lang="nl-NL" sz="1400" dirty="0" err="1"/>
              <a:t>current</a:t>
            </a:r>
            <a:r>
              <a:rPr lang="nl-NL" sz="1400" dirty="0"/>
              <a:t> status (</a:t>
            </a:r>
            <a:r>
              <a:rPr lang="nl-NL" sz="1400" dirty="0" err="1"/>
              <a:t>could</a:t>
            </a:r>
            <a:r>
              <a:rPr lang="nl-NL" sz="1400" dirty="0"/>
              <a:t> </a:t>
            </a:r>
            <a:r>
              <a:rPr lang="nl-NL" sz="1400" dirty="0" err="1"/>
              <a:t>be</a:t>
            </a:r>
            <a:r>
              <a:rPr lang="nl-NL" sz="1400" dirty="0"/>
              <a:t> </a:t>
            </a:r>
            <a:r>
              <a:rPr lang="nl-NL" sz="1400" i="1" dirty="0" err="1"/>
              <a:t>superseded</a:t>
            </a:r>
            <a:r>
              <a:rPr lang="nl-NL" sz="1400" dirty="0"/>
              <a:t>)</a:t>
            </a:r>
            <a:endParaRPr lang="nl-NL" sz="1400" i="1" dirty="0"/>
          </a:p>
          <a:p>
            <a:pPr marL="360000" lvl="2"/>
            <a:r>
              <a:rPr lang="nl-NL" sz="1400" dirty="0"/>
              <a:t>context: </a:t>
            </a:r>
            <a:r>
              <a:rPr lang="nl-NL" sz="1400" dirty="0" err="1"/>
              <a:t>place</a:t>
            </a:r>
            <a:r>
              <a:rPr lang="nl-NL" sz="1400" dirty="0"/>
              <a:t> in </a:t>
            </a:r>
            <a:r>
              <a:rPr lang="nl-NL" sz="1400" dirty="0" err="1"/>
              <a:t>bigger</a:t>
            </a:r>
            <a:r>
              <a:rPr lang="nl-NL" sz="1400" dirty="0"/>
              <a:t> picture, </a:t>
            </a:r>
            <a:r>
              <a:rPr lang="nl-NL" sz="1400" dirty="0" err="1"/>
              <a:t>relation</a:t>
            </a:r>
            <a:r>
              <a:rPr lang="nl-NL" sz="1400" dirty="0"/>
              <a:t> </a:t>
            </a:r>
            <a:r>
              <a:rPr lang="nl-NL" sz="1400" dirty="0" err="1"/>
              <a:t>with</a:t>
            </a:r>
            <a:r>
              <a:rPr lang="nl-NL" sz="1400" dirty="0"/>
              <a:t> </a:t>
            </a:r>
            <a:r>
              <a:rPr lang="nl-NL" sz="1400" dirty="0" err="1"/>
              <a:t>other</a:t>
            </a:r>
            <a:r>
              <a:rPr lang="nl-NL" sz="1400" dirty="0"/>
              <a:t> </a:t>
            </a:r>
            <a:r>
              <a:rPr lang="nl-NL" sz="1400" dirty="0" err="1"/>
              <a:t>decisions</a:t>
            </a:r>
            <a:endParaRPr lang="nl-NL" sz="1400" dirty="0"/>
          </a:p>
          <a:p>
            <a:pPr lvl="1"/>
            <a:r>
              <a:rPr lang="nl-NL" sz="1400" dirty="0"/>
              <a:t>criteria – </a:t>
            </a:r>
            <a:r>
              <a:rPr lang="nl-NL" sz="1400" dirty="0" err="1"/>
              <a:t>based</a:t>
            </a:r>
            <a:r>
              <a:rPr lang="nl-NL" sz="1400" dirty="0"/>
              <a:t> on </a:t>
            </a:r>
            <a:r>
              <a:rPr lang="nl-NL" sz="1400" dirty="0" err="1"/>
              <a:t>what</a:t>
            </a:r>
            <a:r>
              <a:rPr lang="nl-NL" sz="1400" dirty="0"/>
              <a:t> </a:t>
            </a:r>
            <a:r>
              <a:rPr lang="nl-NL" sz="1400" dirty="0" err="1"/>
              <a:t>will</a:t>
            </a:r>
            <a:r>
              <a:rPr lang="nl-NL" sz="1400" dirty="0"/>
              <a:t> we </a:t>
            </a:r>
            <a:r>
              <a:rPr lang="nl-NL" sz="1400" dirty="0" err="1"/>
              <a:t>come</a:t>
            </a:r>
            <a:r>
              <a:rPr lang="nl-NL" sz="1400" dirty="0"/>
              <a:t> </a:t>
            </a:r>
            <a:r>
              <a:rPr lang="nl-NL" sz="1400" dirty="0" err="1"/>
              <a:t>to</a:t>
            </a:r>
            <a:r>
              <a:rPr lang="nl-NL" sz="1400" dirty="0"/>
              <a:t> a </a:t>
            </a:r>
            <a:r>
              <a:rPr lang="nl-NL" sz="1400" dirty="0" err="1"/>
              <a:t>decision</a:t>
            </a:r>
            <a:endParaRPr lang="nl-NL" sz="1400" dirty="0"/>
          </a:p>
          <a:p>
            <a:pPr lvl="1"/>
            <a:r>
              <a:rPr lang="nl-NL" sz="1400" dirty="0"/>
              <a:t>options </a:t>
            </a:r>
            <a:r>
              <a:rPr lang="nl-NL" sz="1400" dirty="0" err="1"/>
              <a:t>to</a:t>
            </a:r>
            <a:r>
              <a:rPr lang="nl-NL" sz="1400" dirty="0"/>
              <a:t> </a:t>
            </a:r>
            <a:r>
              <a:rPr lang="nl-NL" sz="1400" dirty="0" err="1"/>
              <a:t>choose</a:t>
            </a:r>
            <a:r>
              <a:rPr lang="nl-NL" sz="1400" dirty="0"/>
              <a:t> </a:t>
            </a:r>
            <a:r>
              <a:rPr lang="nl-NL" sz="1400" dirty="0" err="1"/>
              <a:t>from</a:t>
            </a:r>
            <a:endParaRPr lang="nl-NL" sz="1400" dirty="0"/>
          </a:p>
          <a:p>
            <a:pPr lvl="1"/>
            <a:r>
              <a:rPr lang="nl-NL" sz="1400" dirty="0" err="1"/>
              <a:t>decision</a:t>
            </a:r>
            <a:r>
              <a:rPr lang="nl-NL" sz="1400" dirty="0"/>
              <a:t> – </a:t>
            </a:r>
            <a:r>
              <a:rPr lang="nl-NL" sz="1400" dirty="0" err="1"/>
              <a:t>what</a:t>
            </a:r>
            <a:r>
              <a:rPr lang="nl-NL" sz="1400" dirty="0"/>
              <a:t> was </a:t>
            </a:r>
            <a:r>
              <a:rPr lang="nl-NL" sz="1400" dirty="0" err="1"/>
              <a:t>decided</a:t>
            </a:r>
            <a:endParaRPr lang="nl-NL" sz="1400" dirty="0"/>
          </a:p>
          <a:p>
            <a:pPr lvl="2"/>
            <a:r>
              <a:rPr lang="nl-NL" sz="1400" dirty="0" err="1"/>
              <a:t>why</a:t>
            </a:r>
            <a:r>
              <a:rPr lang="nl-NL" sz="1400" dirty="0"/>
              <a:t>? </a:t>
            </a:r>
            <a:r>
              <a:rPr lang="nl-NL" sz="1400" dirty="0" err="1"/>
              <a:t>why</a:t>
            </a:r>
            <a:r>
              <a:rPr lang="nl-NL" sz="1400" dirty="0"/>
              <a:t> </a:t>
            </a:r>
            <a:r>
              <a:rPr lang="nl-NL" sz="1400" dirty="0" err="1"/>
              <a:t>not</a:t>
            </a:r>
            <a:r>
              <a:rPr lang="nl-NL" sz="1400" dirty="0"/>
              <a:t> </a:t>
            </a:r>
            <a:r>
              <a:rPr lang="nl-NL" sz="1400" dirty="0" err="1"/>
              <a:t>the</a:t>
            </a:r>
            <a:r>
              <a:rPr lang="nl-NL" sz="1400" dirty="0"/>
              <a:t> </a:t>
            </a:r>
            <a:r>
              <a:rPr lang="nl-NL" sz="1400" dirty="0" err="1"/>
              <a:t>alternatives</a:t>
            </a:r>
            <a:r>
              <a:rPr lang="nl-NL" sz="1400" dirty="0"/>
              <a:t>?</a:t>
            </a:r>
          </a:p>
          <a:p>
            <a:pPr lvl="2"/>
            <a:r>
              <a:rPr lang="nl-NL" sz="1400" dirty="0" err="1"/>
              <a:t>who</a:t>
            </a:r>
            <a:r>
              <a:rPr lang="nl-NL" sz="1400" dirty="0"/>
              <a:t> &amp; </a:t>
            </a:r>
            <a:r>
              <a:rPr lang="nl-NL" sz="1400" dirty="0" err="1"/>
              <a:t>when</a:t>
            </a:r>
            <a:endParaRPr lang="nl-NL" sz="1400" dirty="0"/>
          </a:p>
          <a:p>
            <a:pPr lvl="2"/>
            <a:r>
              <a:rPr lang="nl-NL" sz="1400" dirty="0" err="1"/>
              <a:t>consequences</a:t>
            </a:r>
            <a:r>
              <a:rPr lang="nl-NL" sz="1400" dirty="0"/>
              <a:t>/impact/actions</a:t>
            </a:r>
          </a:p>
          <a:p>
            <a:pPr lvl="1"/>
            <a:r>
              <a:rPr lang="nl-NL" sz="1400" dirty="0" err="1"/>
              <a:t>if</a:t>
            </a:r>
            <a:r>
              <a:rPr lang="nl-NL" sz="1400" dirty="0"/>
              <a:t> </a:t>
            </a:r>
            <a:r>
              <a:rPr lang="nl-NL" sz="1400" dirty="0" err="1"/>
              <a:t>and</a:t>
            </a:r>
            <a:r>
              <a:rPr lang="nl-NL" sz="1400" dirty="0"/>
              <a:t> </a:t>
            </a:r>
            <a:r>
              <a:rPr lang="nl-NL" sz="1400" dirty="0" err="1"/>
              <a:t>when</a:t>
            </a:r>
            <a:r>
              <a:rPr lang="nl-NL" sz="1400" dirty="0"/>
              <a:t> </a:t>
            </a:r>
            <a:r>
              <a:rPr lang="nl-NL" sz="1400" dirty="0" err="1"/>
              <a:t>should</a:t>
            </a:r>
            <a:r>
              <a:rPr lang="nl-NL" sz="1400" dirty="0"/>
              <a:t> we </a:t>
            </a:r>
            <a:r>
              <a:rPr lang="nl-NL" sz="1400" dirty="0" err="1"/>
              <a:t>evaluate</a:t>
            </a:r>
            <a:r>
              <a:rPr lang="nl-NL" sz="1400" dirty="0"/>
              <a:t>?</a:t>
            </a:r>
          </a:p>
          <a:p>
            <a:endParaRPr lang="en-US" dirty="0"/>
          </a:p>
        </p:txBody>
      </p:sp>
      <p:sp>
        <p:nvSpPr>
          <p:cNvPr id="4" name="Footer Placeholder 3">
            <a:extLst>
              <a:ext uri="{FF2B5EF4-FFF2-40B4-BE49-F238E27FC236}">
                <a16:creationId xmlns:a16="http://schemas.microsoft.com/office/drawing/2014/main" id="{90E1DE74-37B1-41CE-A481-6F6FF01585D9}"/>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8194" name="Picture 2" descr="Basic ADR Structure">
            <a:extLst>
              <a:ext uri="{FF2B5EF4-FFF2-40B4-BE49-F238E27FC236}">
                <a16:creationId xmlns:a16="http://schemas.microsoft.com/office/drawing/2014/main" id="{7BD63C13-4F09-4A97-987F-D5BFC2DD2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280" y="1709879"/>
            <a:ext cx="2280882" cy="30274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7FC1AF-F6B2-4C36-98C1-A6B46550492E}"/>
              </a:ext>
            </a:extLst>
          </p:cNvPr>
          <p:cNvSpPr txBox="1"/>
          <p:nvPr/>
        </p:nvSpPr>
        <p:spPr>
          <a:xfrm>
            <a:off x="7000880" y="4728950"/>
            <a:ext cx="1965282" cy="230832"/>
          </a:xfrm>
          <a:prstGeom prst="rect">
            <a:avLst/>
          </a:prstGeom>
          <a:noFill/>
        </p:spPr>
        <p:txBody>
          <a:bodyPr wrap="square" lIns="0" tIns="0" rIns="0" bIns="0" rtlCol="0">
            <a:spAutoFit/>
          </a:bodyPr>
          <a:lstStyle/>
          <a:p>
            <a:r>
              <a:rPr lang="en-US" sz="700" dirty="0"/>
              <a:t>source: </a:t>
            </a:r>
            <a:r>
              <a:rPr lang="en-US" sz="800" b="0" i="0" dirty="0">
                <a:solidFill>
                  <a:srgbClr val="3D3B49"/>
                </a:solidFill>
                <a:effectLst/>
                <a:latin typeface="Guardian Sans Text"/>
              </a:rPr>
              <a:t>Fundamentals of Software Architecture</a:t>
            </a:r>
          </a:p>
          <a:p>
            <a:r>
              <a:rPr lang="en-US" sz="700" dirty="0"/>
              <a:t>,Mark Richards, Neal Ford</a:t>
            </a:r>
          </a:p>
        </p:txBody>
      </p:sp>
      <p:pic>
        <p:nvPicPr>
          <p:cNvPr id="8196" name="Picture 4" descr="Decision Making Unit (DMU), map decision making people | toolshero">
            <a:extLst>
              <a:ext uri="{FF2B5EF4-FFF2-40B4-BE49-F238E27FC236}">
                <a16:creationId xmlns:a16="http://schemas.microsoft.com/office/drawing/2014/main" id="{1978EA24-C288-4A54-AD6D-884EC4499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60039"/>
            <a:ext cx="2981922" cy="149096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A473107-FD74-495A-9F72-3912CB989830}"/>
              </a:ext>
            </a:extLst>
          </p:cNvPr>
          <p:cNvSpPr>
            <a:spLocks noGrp="1"/>
          </p:cNvSpPr>
          <p:nvPr>
            <p:ph type="sldNum" sz="quarter" idx="12"/>
          </p:nvPr>
        </p:nvSpPr>
        <p:spPr/>
        <p:txBody>
          <a:bodyPr/>
          <a:lstStyle/>
          <a:p>
            <a:fld id="{14F1411D-0280-154F-AEAC-4C20B7AA46B2}" type="slidenum">
              <a:rPr lang="nl-NL" smtClean="0"/>
              <a:t>70</a:t>
            </a:fld>
            <a:endParaRPr lang="nl-NL"/>
          </a:p>
        </p:txBody>
      </p:sp>
    </p:spTree>
    <p:extLst>
      <p:ext uri="{BB962C8B-B14F-4D97-AF65-F5344CB8AC3E}">
        <p14:creationId xmlns:p14="http://schemas.microsoft.com/office/powerpoint/2010/main" val="7007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DBEDF2-AB74-4F6D-BB1D-3BF0DA553977}"/>
              </a:ext>
            </a:extLst>
          </p:cNvPr>
          <p:cNvSpPr>
            <a:spLocks noGrp="1"/>
          </p:cNvSpPr>
          <p:nvPr>
            <p:ph type="title"/>
          </p:nvPr>
        </p:nvSpPr>
        <p:spPr/>
        <p:txBody>
          <a:bodyPr/>
          <a:lstStyle/>
          <a:p>
            <a:r>
              <a:rPr lang="en-US" dirty="0"/>
              <a:t>Shift Left</a:t>
            </a:r>
          </a:p>
        </p:txBody>
      </p:sp>
      <p:sp>
        <p:nvSpPr>
          <p:cNvPr id="8" name="Content Placeholder 7">
            <a:extLst>
              <a:ext uri="{FF2B5EF4-FFF2-40B4-BE49-F238E27FC236}">
                <a16:creationId xmlns:a16="http://schemas.microsoft.com/office/drawing/2014/main" id="{73DE75BB-21F7-4A25-A8C5-20AC471007E5}"/>
              </a:ext>
            </a:extLst>
          </p:cNvPr>
          <p:cNvSpPr>
            <a:spLocks noGrp="1"/>
          </p:cNvSpPr>
          <p:nvPr>
            <p:ph idx="1"/>
          </p:nvPr>
        </p:nvSpPr>
        <p:spPr/>
        <p:txBody>
          <a:bodyPr/>
          <a:lstStyle/>
          <a:p>
            <a:r>
              <a:rPr lang="en-US" dirty="0"/>
              <a:t>Start attending to important aspects of the code base as early as possible (and strive for design and prevention </a:t>
            </a:r>
            <a:r>
              <a:rPr lang="en-US" dirty="0" err="1"/>
              <a:t>i</a:t>
            </a:r>
            <a:r>
              <a:rPr lang="en-US" dirty="0"/>
              <a:t>/o detection &amp; fix)</a:t>
            </a:r>
            <a:br>
              <a:rPr lang="en-US" dirty="0"/>
            </a:br>
            <a:endParaRPr lang="en-US" dirty="0"/>
          </a:p>
          <a:p>
            <a:pPr lvl="1"/>
            <a:r>
              <a:rPr lang="en-US" dirty="0"/>
              <a:t>security</a:t>
            </a:r>
          </a:p>
          <a:p>
            <a:pPr lvl="1"/>
            <a:r>
              <a:rPr lang="en-US" dirty="0"/>
              <a:t>testing</a:t>
            </a:r>
          </a:p>
          <a:p>
            <a:pPr lvl="1"/>
            <a:r>
              <a:rPr lang="en-US" dirty="0"/>
              <a:t>pair programming or </a:t>
            </a:r>
            <a:br>
              <a:rPr lang="en-US" dirty="0"/>
            </a:br>
            <a:r>
              <a:rPr lang="en-US" dirty="0"/>
              <a:t>early peer review</a:t>
            </a:r>
          </a:p>
          <a:p>
            <a:pPr lvl="1"/>
            <a:r>
              <a:rPr lang="en-US" dirty="0"/>
              <a:t>trunk based dev</a:t>
            </a:r>
          </a:p>
          <a:p>
            <a:pPr lvl="1"/>
            <a:r>
              <a:rPr lang="en-US" dirty="0"/>
              <a:t>team ownership</a:t>
            </a:r>
          </a:p>
          <a:p>
            <a:pPr lvl="1"/>
            <a:r>
              <a:rPr lang="en-US" dirty="0"/>
              <a:t>build &amp; deploy</a:t>
            </a:r>
          </a:p>
          <a:p>
            <a:pPr lvl="1"/>
            <a:r>
              <a:rPr lang="en-US" dirty="0"/>
              <a:t>operations</a:t>
            </a:r>
          </a:p>
          <a:p>
            <a:pPr lvl="1"/>
            <a:r>
              <a:rPr lang="en-US" dirty="0"/>
              <a:t>automation</a:t>
            </a:r>
          </a:p>
          <a:p>
            <a:pPr lvl="1"/>
            <a:r>
              <a:rPr lang="en-US" dirty="0"/>
              <a:t>TCO</a:t>
            </a:r>
          </a:p>
        </p:txBody>
      </p:sp>
      <p:sp>
        <p:nvSpPr>
          <p:cNvPr id="4" name="Footer Placeholder 3">
            <a:extLst>
              <a:ext uri="{FF2B5EF4-FFF2-40B4-BE49-F238E27FC236}">
                <a16:creationId xmlns:a16="http://schemas.microsoft.com/office/drawing/2014/main" id="{9AD4AB8E-C2E6-4B76-B4E1-829F10A1E0BD}"/>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10" name="Picture 9">
            <a:extLst>
              <a:ext uri="{FF2B5EF4-FFF2-40B4-BE49-F238E27FC236}">
                <a16:creationId xmlns:a16="http://schemas.microsoft.com/office/drawing/2014/main" id="{186C43E5-B737-4712-A7ED-91D93133E3FD}"/>
              </a:ext>
            </a:extLst>
          </p:cNvPr>
          <p:cNvPicPr>
            <a:picLocks noChangeAspect="1"/>
          </p:cNvPicPr>
          <p:nvPr/>
        </p:nvPicPr>
        <p:blipFill rotWithShape="1">
          <a:blip r:embed="rId2">
            <a:clrChange>
              <a:clrFrom>
                <a:srgbClr val="FFFFFF"/>
              </a:clrFrom>
              <a:clrTo>
                <a:srgbClr val="FFFFFF">
                  <a:alpha val="0"/>
                </a:srgbClr>
              </a:clrTo>
            </a:clrChange>
          </a:blip>
          <a:srcRect l="733"/>
          <a:stretch/>
        </p:blipFill>
        <p:spPr>
          <a:xfrm>
            <a:off x="2087805" y="1940560"/>
            <a:ext cx="7443541" cy="2643525"/>
          </a:xfrm>
          <a:prstGeom prst="rect">
            <a:avLst/>
          </a:prstGeom>
        </p:spPr>
      </p:pic>
      <p:sp>
        <p:nvSpPr>
          <p:cNvPr id="11" name="TextBox 10">
            <a:extLst>
              <a:ext uri="{FF2B5EF4-FFF2-40B4-BE49-F238E27FC236}">
                <a16:creationId xmlns:a16="http://schemas.microsoft.com/office/drawing/2014/main" id="{D13C7AA4-8A68-45D5-821C-58AFA293AF7F}"/>
              </a:ext>
            </a:extLst>
          </p:cNvPr>
          <p:cNvSpPr txBox="1"/>
          <p:nvPr/>
        </p:nvSpPr>
        <p:spPr>
          <a:xfrm>
            <a:off x="7447308" y="4677890"/>
            <a:ext cx="1593385" cy="138499"/>
          </a:xfrm>
          <a:prstGeom prst="rect">
            <a:avLst/>
          </a:prstGeom>
          <a:noFill/>
        </p:spPr>
        <p:txBody>
          <a:bodyPr wrap="none" lIns="0" tIns="0" rIns="0" bIns="0" rtlCol="0">
            <a:spAutoFit/>
          </a:bodyPr>
          <a:lstStyle/>
          <a:p>
            <a:r>
              <a:rPr lang="en-US" sz="900" b="0" i="0" dirty="0">
                <a:solidFill>
                  <a:srgbClr val="626262"/>
                </a:solidFill>
                <a:effectLst/>
                <a:latin typeface="Open Sans" panose="020B0606030504020204" pitchFamily="34" charset="0"/>
              </a:rPr>
              <a:t>Source: van der </a:t>
            </a:r>
            <a:r>
              <a:rPr lang="en-US" sz="900" b="0" i="0" dirty="0" err="1">
                <a:solidFill>
                  <a:srgbClr val="626262"/>
                </a:solidFill>
                <a:effectLst/>
                <a:latin typeface="Open Sans" panose="020B0606030504020204" pitchFamily="34" charset="0"/>
              </a:rPr>
              <a:t>Cruijsen</a:t>
            </a:r>
            <a:r>
              <a:rPr lang="en-US" sz="900" b="0" i="0" dirty="0">
                <a:solidFill>
                  <a:srgbClr val="626262"/>
                </a:solidFill>
                <a:effectLst/>
                <a:latin typeface="Open Sans" panose="020B0606030504020204" pitchFamily="34" charset="0"/>
              </a:rPr>
              <a:t> 2017</a:t>
            </a:r>
            <a:endParaRPr lang="en-US" sz="800" dirty="0"/>
          </a:p>
        </p:txBody>
      </p:sp>
      <p:sp>
        <p:nvSpPr>
          <p:cNvPr id="12" name="Arrow: Left 11">
            <a:extLst>
              <a:ext uri="{FF2B5EF4-FFF2-40B4-BE49-F238E27FC236}">
                <a16:creationId xmlns:a16="http://schemas.microsoft.com/office/drawing/2014/main" id="{EB184BCF-F608-4A45-A083-012771B43CB1}"/>
              </a:ext>
            </a:extLst>
          </p:cNvPr>
          <p:cNvSpPr/>
          <p:nvPr/>
        </p:nvSpPr>
        <p:spPr>
          <a:xfrm>
            <a:off x="4471341" y="2674279"/>
            <a:ext cx="1743456" cy="304800"/>
          </a:xfrm>
          <a:prstGeom prst="leftArrow">
            <a:avLst/>
          </a:prstGeom>
          <a:gradFill flip="none" rotWithShape="1">
            <a:gsLst>
              <a:gs pos="0">
                <a:srgbClr val="00BAF0"/>
              </a:gs>
              <a:gs pos="46000">
                <a:schemeClr val="accent1">
                  <a:lumMod val="45000"/>
                  <a:lumOff val="55000"/>
                </a:schemeClr>
              </a:gs>
              <a:gs pos="100000">
                <a:srgbClr val="6E7E9B"/>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y Fail Fast Doesn&amp;#39;t Align with Digital-first Industrial Work Culture |  ARC Advisory">
            <a:extLst>
              <a:ext uri="{FF2B5EF4-FFF2-40B4-BE49-F238E27FC236}">
                <a16:creationId xmlns:a16="http://schemas.microsoft.com/office/drawing/2014/main" id="{6FC63ECA-AA06-418F-B72E-510BDBD20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759" y="1751579"/>
            <a:ext cx="1751958" cy="90031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D091CD6-439F-4F0E-BF3A-59A557F65641}"/>
              </a:ext>
            </a:extLst>
          </p:cNvPr>
          <p:cNvSpPr>
            <a:spLocks noGrp="1"/>
          </p:cNvSpPr>
          <p:nvPr>
            <p:ph type="sldNum" sz="quarter" idx="12"/>
          </p:nvPr>
        </p:nvSpPr>
        <p:spPr/>
        <p:txBody>
          <a:bodyPr/>
          <a:lstStyle/>
          <a:p>
            <a:fld id="{14F1411D-0280-154F-AEAC-4C20B7AA46B2}" type="slidenum">
              <a:rPr lang="nl-NL" smtClean="0"/>
              <a:t>71</a:t>
            </a:fld>
            <a:endParaRPr lang="nl-NL"/>
          </a:p>
        </p:txBody>
      </p:sp>
    </p:spTree>
    <p:extLst>
      <p:ext uri="{BB962C8B-B14F-4D97-AF65-F5344CB8AC3E}">
        <p14:creationId xmlns:p14="http://schemas.microsoft.com/office/powerpoint/2010/main" val="252296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25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par>
                          <p:cTn id="19" fill="hold">
                            <p:stCondLst>
                              <p:cond delay="250"/>
                            </p:stCondLst>
                            <p:childTnLst>
                              <p:par>
                                <p:cTn id="20" presetID="1" presetClass="entr" presetSubtype="0" fill="hold" grpId="0" nodeType="afterEffect">
                                  <p:stCondLst>
                                    <p:cond delay="25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25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par>
                          <p:cTn id="25" fill="hold">
                            <p:stCondLst>
                              <p:cond delay="750"/>
                            </p:stCondLst>
                            <p:childTnLst>
                              <p:par>
                                <p:cTn id="26" presetID="1" presetClass="entr" presetSubtype="0" fill="hold" grpId="0" nodeType="afterEffect">
                                  <p:stCondLst>
                                    <p:cond delay="25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25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par>
                          <p:cTn id="31" fill="hold">
                            <p:stCondLst>
                              <p:cond delay="1250"/>
                            </p:stCondLst>
                            <p:childTnLst>
                              <p:par>
                                <p:cTn id="32" presetID="1" presetClass="entr" presetSubtype="0" fill="hold" grpId="0" nodeType="afterEffect">
                                  <p:stCondLst>
                                    <p:cond delay="250"/>
                                  </p:stCondLst>
                                  <p:childTnLst>
                                    <p:set>
                                      <p:cBhvr>
                                        <p:cTn id="33" dur="1" fill="hold">
                                          <p:stCondLst>
                                            <p:cond delay="0"/>
                                          </p:stCondLst>
                                        </p:cTn>
                                        <p:tgtEl>
                                          <p:spTgt spid="8">
                                            <p:txEl>
                                              <p:pRg st="7" end="7"/>
                                            </p:txEl>
                                          </p:spTgt>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25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childTnLst>
                          </p:cTn>
                        </p:par>
                        <p:par>
                          <p:cTn id="37" fill="hold">
                            <p:stCondLst>
                              <p:cond delay="1750"/>
                            </p:stCondLst>
                            <p:childTnLst>
                              <p:par>
                                <p:cTn id="38" presetID="1" presetClass="entr" presetSubtype="0" fill="hold" grpId="0" nodeType="afterEffect">
                                  <p:stCondLst>
                                    <p:cond delay="250"/>
                                  </p:stCondLst>
                                  <p:childTnLst>
                                    <p:set>
                                      <p:cBhvr>
                                        <p:cTn id="3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088952" y="1376889"/>
            <a:ext cx="2133824" cy="1926106"/>
          </a:xfrm>
          <a:prstGeom prst="rect">
            <a:avLst/>
          </a:prstGeom>
        </p:spPr>
      </p:pic>
      <p:pic>
        <p:nvPicPr>
          <p:cNvPr id="1026" name="Picture 2" descr="Software Engineering at Google">
            <a:extLst>
              <a:ext uri="{FF2B5EF4-FFF2-40B4-BE49-F238E27FC236}">
                <a16:creationId xmlns:a16="http://schemas.microsoft.com/office/drawing/2014/main" id="{D604D422-CB6C-4E8C-A70E-6198AF3AB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90" y="2244936"/>
            <a:ext cx="1581000" cy="2075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64B5C56-922B-453A-93E9-FE59DDE69F21}"/>
              </a:ext>
            </a:extLst>
          </p:cNvPr>
          <p:cNvSpPr>
            <a:spLocks noGrp="1"/>
          </p:cNvSpPr>
          <p:nvPr>
            <p:ph type="sldNum" sz="quarter" idx="12"/>
          </p:nvPr>
        </p:nvSpPr>
        <p:spPr/>
        <p:txBody>
          <a:bodyPr/>
          <a:lstStyle/>
          <a:p>
            <a:fld id="{14F1411D-0280-154F-AEAC-4C20B7AA46B2}" type="slidenum">
              <a:rPr lang="nl-NL" noProof="0" smtClean="0"/>
              <a:t>72</a:t>
            </a:fld>
            <a:endParaRPr lang="nl-NL" noProof="0" dirty="0"/>
          </a:p>
        </p:txBody>
      </p:sp>
    </p:spTree>
    <p:extLst>
      <p:ext uri="{BB962C8B-B14F-4D97-AF65-F5344CB8AC3E}">
        <p14:creationId xmlns:p14="http://schemas.microsoft.com/office/powerpoint/2010/main" val="346268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CD96-F194-46F7-8DAB-E96AA3605CAE}"/>
              </a:ext>
            </a:extLst>
          </p:cNvPr>
          <p:cNvSpPr>
            <a:spLocks noGrp="1"/>
          </p:cNvSpPr>
          <p:nvPr>
            <p:ph type="title"/>
          </p:nvPr>
        </p:nvSpPr>
        <p:spPr/>
        <p:txBody>
          <a:bodyPr/>
          <a:lstStyle/>
          <a:p>
            <a:r>
              <a:rPr lang="en-US" dirty="0"/>
              <a:t>Passage of Time</a:t>
            </a:r>
          </a:p>
        </p:txBody>
      </p:sp>
      <p:sp>
        <p:nvSpPr>
          <p:cNvPr id="4" name="Footer Placeholder 3">
            <a:extLst>
              <a:ext uri="{FF2B5EF4-FFF2-40B4-BE49-F238E27FC236}">
                <a16:creationId xmlns:a16="http://schemas.microsoft.com/office/drawing/2014/main" id="{A5B533C8-7B3E-4B23-AE73-4DFF9E3A4F65}"/>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Graphic 5" descr="Factory">
            <a:extLst>
              <a:ext uri="{FF2B5EF4-FFF2-40B4-BE49-F238E27FC236}">
                <a16:creationId xmlns:a16="http://schemas.microsoft.com/office/drawing/2014/main" id="{585903DF-F0A6-4955-92CE-CC5D53E8C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513" y="1268497"/>
            <a:ext cx="2606505" cy="2606505"/>
          </a:xfrm>
          <a:prstGeom prst="rect">
            <a:avLst/>
          </a:prstGeom>
        </p:spPr>
      </p:pic>
      <p:sp>
        <p:nvSpPr>
          <p:cNvPr id="7" name="TextBox 6">
            <a:extLst>
              <a:ext uri="{FF2B5EF4-FFF2-40B4-BE49-F238E27FC236}">
                <a16:creationId xmlns:a16="http://schemas.microsoft.com/office/drawing/2014/main" id="{6C1552C2-C18A-4787-89FF-970FF5CFFF1B}"/>
              </a:ext>
            </a:extLst>
          </p:cNvPr>
          <p:cNvSpPr txBox="1"/>
          <p:nvPr/>
        </p:nvSpPr>
        <p:spPr>
          <a:xfrm>
            <a:off x="1120597" y="2004069"/>
            <a:ext cx="405560"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old</a:t>
            </a:r>
          </a:p>
        </p:txBody>
      </p:sp>
      <p:sp>
        <p:nvSpPr>
          <p:cNvPr id="8" name="TextBox 7">
            <a:extLst>
              <a:ext uri="{FF2B5EF4-FFF2-40B4-BE49-F238E27FC236}">
                <a16:creationId xmlns:a16="http://schemas.microsoft.com/office/drawing/2014/main" id="{E28EF691-4FA8-4E49-B951-B23199695DAC}"/>
              </a:ext>
            </a:extLst>
          </p:cNvPr>
          <p:cNvSpPr txBox="1"/>
          <p:nvPr/>
        </p:nvSpPr>
        <p:spPr>
          <a:xfrm>
            <a:off x="1946476" y="4148950"/>
            <a:ext cx="1487587"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not modern</a:t>
            </a:r>
          </a:p>
        </p:txBody>
      </p:sp>
      <p:sp>
        <p:nvSpPr>
          <p:cNvPr id="9" name="TextBox 8">
            <a:extLst>
              <a:ext uri="{FF2B5EF4-FFF2-40B4-BE49-F238E27FC236}">
                <a16:creationId xmlns:a16="http://schemas.microsoft.com/office/drawing/2014/main" id="{3332F40A-7E13-44A2-AB59-B6A97160E668}"/>
              </a:ext>
            </a:extLst>
          </p:cNvPr>
          <p:cNvSpPr txBox="1"/>
          <p:nvPr/>
        </p:nvSpPr>
        <p:spPr>
          <a:xfrm>
            <a:off x="7592934" y="2216167"/>
            <a:ext cx="80631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legacy</a:t>
            </a:r>
          </a:p>
        </p:txBody>
      </p:sp>
      <p:sp>
        <p:nvSpPr>
          <p:cNvPr id="10" name="TextBox 9">
            <a:extLst>
              <a:ext uri="{FF2B5EF4-FFF2-40B4-BE49-F238E27FC236}">
                <a16:creationId xmlns:a16="http://schemas.microsoft.com/office/drawing/2014/main" id="{2CF3447B-16F6-44CE-8F2E-64F157896B67}"/>
              </a:ext>
            </a:extLst>
          </p:cNvPr>
          <p:cNvSpPr txBox="1"/>
          <p:nvPr/>
        </p:nvSpPr>
        <p:spPr>
          <a:xfrm>
            <a:off x="4356765" y="1041248"/>
            <a:ext cx="200215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business critical</a:t>
            </a:r>
          </a:p>
        </p:txBody>
      </p:sp>
      <p:sp>
        <p:nvSpPr>
          <p:cNvPr id="11" name="TextBox 10">
            <a:extLst>
              <a:ext uri="{FF2B5EF4-FFF2-40B4-BE49-F238E27FC236}">
                <a16:creationId xmlns:a16="http://schemas.microsoft.com/office/drawing/2014/main" id="{75D37DF9-F4CD-4947-B8E4-BD12C283DAD0}"/>
              </a:ext>
            </a:extLst>
          </p:cNvPr>
          <p:cNvSpPr txBox="1"/>
          <p:nvPr/>
        </p:nvSpPr>
        <p:spPr>
          <a:xfrm>
            <a:off x="5660018" y="4255888"/>
            <a:ext cx="211436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custom software</a:t>
            </a:r>
          </a:p>
        </p:txBody>
      </p:sp>
      <p:sp>
        <p:nvSpPr>
          <p:cNvPr id="5" name="Slide Number Placeholder 4">
            <a:extLst>
              <a:ext uri="{FF2B5EF4-FFF2-40B4-BE49-F238E27FC236}">
                <a16:creationId xmlns:a16="http://schemas.microsoft.com/office/drawing/2014/main" id="{72D92153-708D-4C3D-B46C-05D55A6B975D}"/>
              </a:ext>
            </a:extLst>
          </p:cNvPr>
          <p:cNvSpPr>
            <a:spLocks noGrp="1"/>
          </p:cNvSpPr>
          <p:nvPr>
            <p:ph type="sldNum" sz="quarter" idx="12"/>
          </p:nvPr>
        </p:nvSpPr>
        <p:spPr/>
        <p:txBody>
          <a:bodyPr/>
          <a:lstStyle/>
          <a:p>
            <a:fld id="{14F1411D-0280-154F-AEAC-4C20B7AA46B2}" type="slidenum">
              <a:rPr lang="nl-NL" smtClean="0"/>
              <a:t>8</a:t>
            </a:fld>
            <a:endParaRPr lang="nl-NL"/>
          </a:p>
        </p:txBody>
      </p:sp>
    </p:spTree>
    <p:extLst>
      <p:ext uri="{BB962C8B-B14F-4D97-AF65-F5344CB8AC3E}">
        <p14:creationId xmlns:p14="http://schemas.microsoft.com/office/powerpoint/2010/main" val="121337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CD96-F194-46F7-8DAB-E96AA3605CAE}"/>
              </a:ext>
            </a:extLst>
          </p:cNvPr>
          <p:cNvSpPr>
            <a:spLocks noGrp="1"/>
          </p:cNvSpPr>
          <p:nvPr>
            <p:ph type="title"/>
          </p:nvPr>
        </p:nvSpPr>
        <p:spPr/>
        <p:txBody>
          <a:bodyPr/>
          <a:lstStyle/>
          <a:p>
            <a:r>
              <a:rPr lang="en-US" dirty="0"/>
              <a:t>Passage of Time</a:t>
            </a:r>
          </a:p>
        </p:txBody>
      </p:sp>
      <p:sp>
        <p:nvSpPr>
          <p:cNvPr id="4" name="Footer Placeholder 3">
            <a:extLst>
              <a:ext uri="{FF2B5EF4-FFF2-40B4-BE49-F238E27FC236}">
                <a16:creationId xmlns:a16="http://schemas.microsoft.com/office/drawing/2014/main" id="{A5B533C8-7B3E-4B23-AE73-4DFF9E3A4F65}"/>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Graphic 5" descr="Factory">
            <a:extLst>
              <a:ext uri="{FF2B5EF4-FFF2-40B4-BE49-F238E27FC236}">
                <a16:creationId xmlns:a16="http://schemas.microsoft.com/office/drawing/2014/main" id="{585903DF-F0A6-4955-92CE-CC5D53E8C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513" y="1268497"/>
            <a:ext cx="2606505" cy="2606505"/>
          </a:xfrm>
          <a:prstGeom prst="rect">
            <a:avLst/>
          </a:prstGeom>
        </p:spPr>
      </p:pic>
      <p:sp>
        <p:nvSpPr>
          <p:cNvPr id="7" name="TextBox 6">
            <a:extLst>
              <a:ext uri="{FF2B5EF4-FFF2-40B4-BE49-F238E27FC236}">
                <a16:creationId xmlns:a16="http://schemas.microsoft.com/office/drawing/2014/main" id="{6C1552C2-C18A-4787-89FF-970FF5CFFF1B}"/>
              </a:ext>
            </a:extLst>
          </p:cNvPr>
          <p:cNvSpPr txBox="1"/>
          <p:nvPr/>
        </p:nvSpPr>
        <p:spPr>
          <a:xfrm>
            <a:off x="854204" y="2004069"/>
            <a:ext cx="150041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end of scale</a:t>
            </a:r>
          </a:p>
        </p:txBody>
      </p:sp>
      <p:sp>
        <p:nvSpPr>
          <p:cNvPr id="8" name="TextBox 7">
            <a:extLst>
              <a:ext uri="{FF2B5EF4-FFF2-40B4-BE49-F238E27FC236}">
                <a16:creationId xmlns:a16="http://schemas.microsoft.com/office/drawing/2014/main" id="{E28EF691-4FA8-4E49-B951-B23199695DAC}"/>
              </a:ext>
            </a:extLst>
          </p:cNvPr>
          <p:cNvSpPr txBox="1"/>
          <p:nvPr/>
        </p:nvSpPr>
        <p:spPr>
          <a:xfrm>
            <a:off x="1946476" y="4148950"/>
            <a:ext cx="209833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low on expertise</a:t>
            </a:r>
          </a:p>
        </p:txBody>
      </p:sp>
      <p:sp>
        <p:nvSpPr>
          <p:cNvPr id="9" name="TextBox 8">
            <a:extLst>
              <a:ext uri="{FF2B5EF4-FFF2-40B4-BE49-F238E27FC236}">
                <a16:creationId xmlns:a16="http://schemas.microsoft.com/office/drawing/2014/main" id="{3332F40A-7E13-44A2-AB59-B6A97160E668}"/>
              </a:ext>
            </a:extLst>
          </p:cNvPr>
          <p:cNvSpPr txBox="1"/>
          <p:nvPr/>
        </p:nvSpPr>
        <p:spPr>
          <a:xfrm>
            <a:off x="7343999" y="2875924"/>
            <a:ext cx="833562"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fragile</a:t>
            </a:r>
          </a:p>
        </p:txBody>
      </p:sp>
      <p:sp>
        <p:nvSpPr>
          <p:cNvPr id="10" name="TextBox 9">
            <a:extLst>
              <a:ext uri="{FF2B5EF4-FFF2-40B4-BE49-F238E27FC236}">
                <a16:creationId xmlns:a16="http://schemas.microsoft.com/office/drawing/2014/main" id="{2CF3447B-16F6-44CE-8F2E-64F157896B67}"/>
              </a:ext>
            </a:extLst>
          </p:cNvPr>
          <p:cNvSpPr txBox="1"/>
          <p:nvPr/>
        </p:nvSpPr>
        <p:spPr>
          <a:xfrm>
            <a:off x="5294314" y="1371822"/>
            <a:ext cx="3348674"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no tests, no specs, no docs</a:t>
            </a:r>
          </a:p>
        </p:txBody>
      </p:sp>
      <p:sp>
        <p:nvSpPr>
          <p:cNvPr id="11" name="TextBox 10">
            <a:extLst>
              <a:ext uri="{FF2B5EF4-FFF2-40B4-BE49-F238E27FC236}">
                <a16:creationId xmlns:a16="http://schemas.microsoft.com/office/drawing/2014/main" id="{75D37DF9-F4CD-4947-B8E4-BD12C283DAD0}"/>
              </a:ext>
            </a:extLst>
          </p:cNvPr>
          <p:cNvSpPr txBox="1"/>
          <p:nvPr/>
        </p:nvSpPr>
        <p:spPr>
          <a:xfrm>
            <a:off x="5660018" y="4255888"/>
            <a:ext cx="1861087"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expensive TCO</a:t>
            </a:r>
          </a:p>
        </p:txBody>
      </p:sp>
      <p:sp>
        <p:nvSpPr>
          <p:cNvPr id="12" name="TextBox 11">
            <a:extLst>
              <a:ext uri="{FF2B5EF4-FFF2-40B4-BE49-F238E27FC236}">
                <a16:creationId xmlns:a16="http://schemas.microsoft.com/office/drawing/2014/main" id="{88FF695B-2F70-4ADF-95E4-92F95AE2D310}"/>
              </a:ext>
            </a:extLst>
          </p:cNvPr>
          <p:cNvSpPr txBox="1"/>
          <p:nvPr/>
        </p:nvSpPr>
        <p:spPr>
          <a:xfrm>
            <a:off x="2149992" y="994549"/>
            <a:ext cx="2409314"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high technical debt</a:t>
            </a:r>
          </a:p>
        </p:txBody>
      </p:sp>
      <p:sp>
        <p:nvSpPr>
          <p:cNvPr id="13" name="TextBox 12">
            <a:extLst>
              <a:ext uri="{FF2B5EF4-FFF2-40B4-BE49-F238E27FC236}">
                <a16:creationId xmlns:a16="http://schemas.microsoft.com/office/drawing/2014/main" id="{DA86597A-D50F-4225-BC41-0E8DEC9DDF91}"/>
              </a:ext>
            </a:extLst>
          </p:cNvPr>
          <p:cNvSpPr txBox="1"/>
          <p:nvPr/>
        </p:nvSpPr>
        <p:spPr>
          <a:xfrm>
            <a:off x="719999" y="3139430"/>
            <a:ext cx="159659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no evolution</a:t>
            </a:r>
          </a:p>
        </p:txBody>
      </p:sp>
      <p:sp>
        <p:nvSpPr>
          <p:cNvPr id="5" name="Slide Number Placeholder 4">
            <a:extLst>
              <a:ext uri="{FF2B5EF4-FFF2-40B4-BE49-F238E27FC236}">
                <a16:creationId xmlns:a16="http://schemas.microsoft.com/office/drawing/2014/main" id="{FEC10B41-8E6A-4254-BF32-03F7D2DEEAD6}"/>
              </a:ext>
            </a:extLst>
          </p:cNvPr>
          <p:cNvSpPr>
            <a:spLocks noGrp="1"/>
          </p:cNvSpPr>
          <p:nvPr>
            <p:ph type="sldNum" sz="quarter" idx="12"/>
          </p:nvPr>
        </p:nvSpPr>
        <p:spPr/>
        <p:txBody>
          <a:bodyPr/>
          <a:lstStyle/>
          <a:p>
            <a:fld id="{14F1411D-0280-154F-AEAC-4C20B7AA46B2}" type="slidenum">
              <a:rPr lang="nl-NL" smtClean="0"/>
              <a:t>9</a:t>
            </a:fld>
            <a:endParaRPr lang="nl-NL"/>
          </a:p>
        </p:txBody>
      </p:sp>
    </p:spTree>
    <p:extLst>
      <p:ext uri="{BB962C8B-B14F-4D97-AF65-F5344CB8AC3E}">
        <p14:creationId xmlns:p14="http://schemas.microsoft.com/office/powerpoint/2010/main" val="106414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3.xml><?xml version="1.0" encoding="utf-8"?>
<a:theme xmlns:a="http://schemas.openxmlformats.org/drawingml/2006/main" name="1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C4DC1237-5D62-454A-8901-32C8E954B3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DF2822-16E4-4479-B239-41A079CBB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7557</TotalTime>
  <Words>4602</Words>
  <Application>Microsoft Office PowerPoint</Application>
  <PresentationFormat>On-screen Show (16:9)</PresentationFormat>
  <Paragraphs>767</Paragraphs>
  <Slides>72</Slides>
  <Notes>18</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72</vt:i4>
      </vt:variant>
    </vt:vector>
  </HeadingPairs>
  <TitlesOfParts>
    <vt:vector size="90" baseType="lpstr">
      <vt:lpstr>Agency FB</vt:lpstr>
      <vt:lpstr>Arial</vt:lpstr>
      <vt:lpstr>Arial Black</vt:lpstr>
      <vt:lpstr>Bradley Hand ITC</vt:lpstr>
      <vt:lpstr>Brush Script MT</vt:lpstr>
      <vt:lpstr>Calibri</vt:lpstr>
      <vt:lpstr>Calibri Light</vt:lpstr>
      <vt:lpstr>Forte</vt:lpstr>
      <vt:lpstr>Guardian Sans Text</vt:lpstr>
      <vt:lpstr>inherit</vt:lpstr>
      <vt:lpstr>Noto serif</vt:lpstr>
      <vt:lpstr>Open Sans</vt:lpstr>
      <vt:lpstr>Segoe UI</vt:lpstr>
      <vt:lpstr>Segoe UI Black</vt:lpstr>
      <vt:lpstr>Office-thema</vt:lpstr>
      <vt:lpstr>Office-thema</vt:lpstr>
      <vt:lpstr>1_Office-thema</vt:lpstr>
      <vt:lpstr>Office Theme</vt:lpstr>
      <vt:lpstr>Software Engineering  as the  Next Level Up  from Programming</vt:lpstr>
      <vt:lpstr>Lucas Jellema  CTO for AMIS | Conclusion Cloud Solution Architect  </vt:lpstr>
      <vt:lpstr>Programming  Software Engineering</vt:lpstr>
      <vt:lpstr>Programming  Software Engineering</vt:lpstr>
      <vt:lpstr>Your organization’s codebase is sustainable when you are able to change all of the things that you ought to change, safely, and can do so for  the life of your codebase. </vt:lpstr>
      <vt:lpstr>Time and Change</vt:lpstr>
      <vt:lpstr>Passage of Time</vt:lpstr>
      <vt:lpstr>Passage of Time</vt:lpstr>
      <vt:lpstr>Passage of Time</vt:lpstr>
      <vt:lpstr>PowerPoint Presentation</vt:lpstr>
      <vt:lpstr>Not all code is created equal</vt:lpstr>
      <vt:lpstr>What is software?   </vt:lpstr>
      <vt:lpstr>What is software?   Any instruction executed by a machine! </vt:lpstr>
      <vt:lpstr>Types of code -  with distinctions in test, management, release , monitoring</vt:lpstr>
      <vt:lpstr>Everything is Code</vt:lpstr>
      <vt:lpstr>Lifetime of a software application</vt:lpstr>
      <vt:lpstr>Productivity as function of time</vt:lpstr>
      <vt:lpstr>Productivity as function of time and code quality</vt:lpstr>
      <vt:lpstr>Productivity as function of time and code quality</vt:lpstr>
      <vt:lpstr>PowerPoint Presentation</vt:lpstr>
      <vt:lpstr>Working Software</vt:lpstr>
      <vt:lpstr>Small step for mankind…</vt:lpstr>
      <vt:lpstr>Professional Software is ABLE Software</vt:lpstr>
      <vt:lpstr>Working =&gt; Professional Software</vt:lpstr>
      <vt:lpstr>Stages in Software Lifecyle</vt:lpstr>
      <vt:lpstr>Working</vt:lpstr>
      <vt:lpstr>Behavior Test</vt:lpstr>
      <vt:lpstr>Unit Test</vt:lpstr>
      <vt:lpstr>Test is many things</vt:lpstr>
      <vt:lpstr>PowerPoint Presentation</vt:lpstr>
      <vt:lpstr>Definition</vt:lpstr>
      <vt:lpstr>Test Trophy</vt:lpstr>
      <vt:lpstr>Breach of Contract – at Dutch Court Systems (no obvious technical debt)</vt:lpstr>
      <vt:lpstr>Breach of Contract – at Dutch Court Systems Process Refinement</vt:lpstr>
      <vt:lpstr>QA: Static Code Analysis</vt:lpstr>
      <vt:lpstr>PowerPoint Presentation</vt:lpstr>
      <vt:lpstr>Application Architecture</vt:lpstr>
      <vt:lpstr>Refactoring towards Clean Professional Code</vt:lpstr>
      <vt:lpstr>PowerPoint Presentation</vt:lpstr>
      <vt:lpstr>The Debt Mountain</vt:lpstr>
      <vt:lpstr>Technical Debt</vt:lpstr>
      <vt:lpstr>What to do about debt? </vt:lpstr>
      <vt:lpstr>Prevent or at least Manage Tech Debt</vt:lpstr>
      <vt:lpstr>Team </vt:lpstr>
      <vt:lpstr>Metamorphosis – the miracle of the PR</vt:lpstr>
      <vt:lpstr>Metamorphosis – the miracle of the PR</vt:lpstr>
      <vt:lpstr>Pull Request == Please Review ?! </vt:lpstr>
      <vt:lpstr>Peer Review completes the Pull Request</vt:lpstr>
      <vt:lpstr>Impostor Syndrome</vt:lpstr>
      <vt:lpstr>Definition of Almost Done</vt:lpstr>
      <vt:lpstr>Deployable == Done (as far as team is concerned)</vt:lpstr>
      <vt:lpstr>Deploy</vt:lpstr>
      <vt:lpstr>Canary</vt:lpstr>
      <vt:lpstr>Observe the canary</vt:lpstr>
      <vt:lpstr>Fix Forward</vt:lpstr>
      <vt:lpstr>PowerPoint Presentation</vt:lpstr>
      <vt:lpstr>PowerPoint Presentation</vt:lpstr>
      <vt:lpstr>PowerPoint Presentation</vt:lpstr>
      <vt:lpstr>PowerPoint Presentation</vt:lpstr>
      <vt:lpstr>PowerPoint Presentation</vt:lpstr>
      <vt:lpstr>PowerPoint Presentation</vt:lpstr>
      <vt:lpstr>Observing the Monkey</vt:lpstr>
      <vt:lpstr>Professional Software – Generating Value for the Business</vt:lpstr>
      <vt:lpstr>PowerPoint Presentation</vt:lpstr>
      <vt:lpstr>Software Wears Down</vt:lpstr>
      <vt:lpstr>Life Cycle Management –  Functional and Technical Maintenance</vt:lpstr>
      <vt:lpstr>Life Cycle Management – Technical Maintenance</vt:lpstr>
      <vt:lpstr>Automation</vt:lpstr>
      <vt:lpstr>Platform and Infra = Code</vt:lpstr>
      <vt:lpstr>Take, Act On and Manage Design Decisions</vt:lpstr>
      <vt:lpstr>Shift Left</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with Honor  on the importance  and beauty  of software programming</dc:title>
  <dc:creator>Lucas Jellema</dc:creator>
  <cp:lastModifiedBy>Lucas Jellema</cp:lastModifiedBy>
  <cp:revision>71</cp:revision>
  <dcterms:created xsi:type="dcterms:W3CDTF">2020-11-15T10:37:25Z</dcterms:created>
  <dcterms:modified xsi:type="dcterms:W3CDTF">2021-11-25T08:01:30Z</dcterms:modified>
</cp:coreProperties>
</file>